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sldIdLst>
    <p:sldId id="256" r:id="rId2"/>
    <p:sldId id="257" r:id="rId3"/>
    <p:sldId id="377" r:id="rId4"/>
    <p:sldId id="273"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01" r:id="rId28"/>
    <p:sldId id="302" r:id="rId29"/>
    <p:sldId id="303" r:id="rId30"/>
    <p:sldId id="379" r:id="rId31"/>
    <p:sldId id="305" r:id="rId32"/>
    <p:sldId id="307" r:id="rId33"/>
    <p:sldId id="308" r:id="rId34"/>
    <p:sldId id="374" r:id="rId35"/>
    <p:sldId id="317" r:id="rId36"/>
    <p:sldId id="318" r:id="rId37"/>
    <p:sldId id="320" r:id="rId38"/>
    <p:sldId id="323" r:id="rId39"/>
    <p:sldId id="380" r:id="rId40"/>
    <p:sldId id="381" r:id="rId41"/>
    <p:sldId id="383" r:id="rId42"/>
    <p:sldId id="355" r:id="rId43"/>
    <p:sldId id="382" r:id="rId44"/>
    <p:sldId id="361" r:id="rId45"/>
    <p:sldId id="364" r:id="rId46"/>
    <p:sldId id="370" r:id="rId47"/>
    <p:sldId id="394" r:id="rId48"/>
    <p:sldId id="384" r:id="rId49"/>
    <p:sldId id="385" r:id="rId50"/>
    <p:sldId id="386" r:id="rId51"/>
    <p:sldId id="387" r:id="rId52"/>
    <p:sldId id="388" r:id="rId53"/>
    <p:sldId id="389" r:id="rId54"/>
    <p:sldId id="390" r:id="rId55"/>
    <p:sldId id="391" r:id="rId56"/>
    <p:sldId id="392" r:id="rId57"/>
    <p:sldId id="393"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pport" initial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E46C0A"/>
    <a:srgbClr val="FFFFFF"/>
    <a:srgbClr val="FFFF99"/>
    <a:srgbClr val="002850"/>
    <a:srgbClr val="FFBC9B"/>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557" autoAdjust="0"/>
    <p:restoredTop sz="88639" autoAdjust="0"/>
  </p:normalViewPr>
  <p:slideViewPr>
    <p:cSldViewPr>
      <p:cViewPr varScale="1">
        <p:scale>
          <a:sx n="92" d="100"/>
          <a:sy n="92" d="100"/>
        </p:scale>
        <p:origin x="816" y="90"/>
      </p:cViewPr>
      <p:guideLst>
        <p:guide orient="horz" pos="2160"/>
        <p:guide pos="2880"/>
      </p:guideLst>
    </p:cSldViewPr>
  </p:slideViewPr>
  <p:notesTextViewPr>
    <p:cViewPr>
      <p:scale>
        <a:sx n="75" d="100"/>
        <a:sy n="75" d="100"/>
      </p:scale>
      <p:origin x="0" y="0"/>
    </p:cViewPr>
  </p:notesTextViewPr>
  <p:sorterViewPr>
    <p:cViewPr varScale="1">
      <p:scale>
        <a:sx n="100" d="100"/>
        <a:sy n="100" d="100"/>
      </p:scale>
      <p:origin x="0" y="0"/>
    </p:cViewPr>
  </p:sorterViewPr>
  <p:notesViewPr>
    <p:cSldViewPr>
      <p:cViewPr>
        <p:scale>
          <a:sx n="100" d="100"/>
          <a:sy n="100" d="100"/>
        </p:scale>
        <p:origin x="43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7886" tIns="43944" rIns="87886" bIns="4394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87886" tIns="43944" rIns="87886" bIns="43944" rtlCol="0"/>
          <a:lstStyle>
            <a:lvl1pPr algn="r">
              <a:defRPr sz="1200"/>
            </a:lvl1pPr>
          </a:lstStyle>
          <a:p>
            <a:fld id="{E5D4C09C-63B8-45D1-88BF-C2BFF5E45F69}" type="datetimeFigureOut">
              <a:rPr lang="en-US" smtClean="0"/>
              <a:pPr/>
              <a:t>8/31/2015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7886" tIns="43944" rIns="87886" bIns="4394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87886" tIns="43944" rIns="87886" bIns="439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87886" tIns="43944" rIns="87886" bIns="439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87886" tIns="43944" rIns="87886" bIns="43944" rtlCol="0" anchor="b"/>
          <a:lstStyle>
            <a:lvl1pPr algn="r">
              <a:defRPr sz="1200"/>
            </a:lvl1pPr>
          </a:lstStyle>
          <a:p>
            <a:fld id="{8A2C9A1B-9E90-4AA9-A5C7-0E2CCD732F77}" type="slidenum">
              <a:rPr lang="en-US" smtClean="0"/>
              <a:pPr/>
              <a:t>‹#›</a:t>
            </a:fld>
            <a:endParaRPr lang="en-US" dirty="0"/>
          </a:p>
        </p:txBody>
      </p:sp>
    </p:spTree>
    <p:extLst>
      <p:ext uri="{BB962C8B-B14F-4D97-AF65-F5344CB8AC3E}">
        <p14:creationId xmlns:p14="http://schemas.microsoft.com/office/powerpoint/2010/main" val="151326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C9A1B-9E90-4AA9-A5C7-0E2CCD732F77}" type="slidenum">
              <a:rPr lang="en-US" smtClean="0"/>
              <a:pPr/>
              <a:t>1</a:t>
            </a:fld>
            <a:endParaRPr lang="en-US" dirty="0"/>
          </a:p>
        </p:txBody>
      </p:sp>
    </p:spTree>
    <p:extLst>
      <p:ext uri="{BB962C8B-B14F-4D97-AF65-F5344CB8AC3E}">
        <p14:creationId xmlns:p14="http://schemas.microsoft.com/office/powerpoint/2010/main" val="163910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2C9A1B-9E90-4AA9-A5C7-0E2CCD732F77}" type="slidenum">
              <a:rPr lang="en-US" smtClean="0"/>
              <a:pPr/>
              <a:t>4</a:t>
            </a:fld>
            <a:endParaRPr lang="en-US"/>
          </a:p>
        </p:txBody>
      </p:sp>
    </p:spTree>
    <p:extLst>
      <p:ext uri="{BB962C8B-B14F-4D97-AF65-F5344CB8AC3E}">
        <p14:creationId xmlns:p14="http://schemas.microsoft.com/office/powerpoint/2010/main" val="370903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0242" name="Rectangle 2"/>
          <p:cNvSpPr>
            <a:spLocks noGrp="1" noChangeArrowheads="1"/>
          </p:cNvSpPr>
          <p:nvPr>
            <p:ph type="body" idx="1"/>
          </p:nvPr>
        </p:nvSpPr>
        <p:spPr bwMode="auto">
          <a:xfrm>
            <a:off x="701040" y="4415791"/>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sz="1400">
                <a:sym typeface="Myriad Set Text" charset="0"/>
              </a:rPr>
              <a:t>This is we are going to explore in the next day and half. We are going to look at this issue and see how it applies at the company level, organization level, and individual level. As part of this program we are going to look at the things you can do in your role to present this kind of fate happening to Apple.</a:t>
            </a:r>
          </a:p>
        </p:txBody>
      </p:sp>
    </p:spTree>
    <p:extLst>
      <p:ext uri="{BB962C8B-B14F-4D97-AF65-F5344CB8AC3E}">
        <p14:creationId xmlns:p14="http://schemas.microsoft.com/office/powerpoint/2010/main" val="208644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9A1B-9E90-4AA9-A5C7-0E2CCD732F77}" type="slidenum">
              <a:rPr lang="en-US" smtClean="0"/>
              <a:pPr/>
              <a:t>28</a:t>
            </a:fld>
            <a:endParaRPr lang="en-US" dirty="0"/>
          </a:p>
        </p:txBody>
      </p:sp>
    </p:spTree>
    <p:extLst>
      <p:ext uri="{BB962C8B-B14F-4D97-AF65-F5344CB8AC3E}">
        <p14:creationId xmlns:p14="http://schemas.microsoft.com/office/powerpoint/2010/main" val="351115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50000"/>
                  </a:schemeClr>
                </a:solidFill>
                <a:effectLst>
                  <a:outerShdw blurRad="127000" dist="200000" dir="2700000" algn="tl" rotWithShape="0">
                    <a:srgbClr val="000000">
                      <a:alpha val="30000"/>
                    </a:srgbClr>
                  </a:outerShdw>
                </a:effectLst>
                <a:latin typeface="Arial" pitchFamily="34" charset="0"/>
                <a:cs typeface="Arial" pitchFamily="34" charset="0"/>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8229600" y="6400800"/>
            <a:ext cx="457200" cy="381000"/>
          </a:xfrm>
        </p:spPr>
        <p:txBody>
          <a:bodyPr/>
          <a:lstStyle/>
          <a:p>
            <a:fld id="{3886C9A7-D5B0-4415-B1B5-82932A135D1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886C9A7-D5B0-4415-B1B5-82932A135D1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3886C9A7-D5B0-4415-B1B5-82932A135D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3886C9A7-D5B0-4415-B1B5-82932A135D18}" type="slidenum">
              <a:rPr lang="en-US" smtClean="0"/>
              <a:pPr/>
              <a:t>‹#›</a:t>
            </a:fld>
            <a:endParaRPr lang="en-US" dirty="0"/>
          </a:p>
        </p:txBody>
      </p:sp>
    </p:spTree>
    <p:extLst>
      <p:ext uri="{BB962C8B-B14F-4D97-AF65-F5344CB8AC3E}">
        <p14:creationId xmlns:p14="http://schemas.microsoft.com/office/powerpoint/2010/main" val="212440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bg1"/>
            </a:gs>
            <a:gs pos="100000">
              <a:srgbClr val="002850"/>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229600" y="6416675"/>
            <a:ext cx="762000" cy="365125"/>
          </a:xfrm>
          <a:prstGeom prst="rect">
            <a:avLst/>
          </a:prstGeom>
        </p:spPr>
        <p:txBody>
          <a:bodyPr vert="horz" lIns="0" rIns="0" anchor="b"/>
          <a:lstStyle>
            <a:lvl1pPr algn="r" eaLnBrk="1" latinLnBrk="0" hangingPunct="1">
              <a:defRPr kumimoji="0" sz="1200">
                <a:solidFill>
                  <a:schemeClr val="bg2">
                    <a:lumMod val="40000"/>
                    <a:lumOff val="60000"/>
                  </a:schemeClr>
                </a:solidFill>
                <a:latin typeface="Arial" pitchFamily="34" charset="0"/>
                <a:cs typeface="Arial" pitchFamily="34" charset="0"/>
              </a:defRPr>
            </a:lvl1pPr>
          </a:lstStyle>
          <a:p>
            <a:fld id="{C7FC503C-8EE8-44BA-945B-166561B633C5}" type="slidenum">
              <a:rPr lang="en-US" smtClean="0"/>
              <a:pPr/>
              <a:t>‹#›</a:t>
            </a:fld>
            <a:endParaRPr lang="en-US" dirty="0"/>
          </a:p>
        </p:txBody>
      </p:sp>
      <p:sp>
        <p:nvSpPr>
          <p:cNvPr id="5" name="TextBox 4"/>
          <p:cNvSpPr txBox="1"/>
          <p:nvPr userDrawn="1"/>
        </p:nvSpPr>
        <p:spPr>
          <a:xfrm>
            <a:off x="-152400" y="6553200"/>
            <a:ext cx="2438400" cy="253916"/>
          </a:xfrm>
          <a:prstGeom prst="rect">
            <a:avLst/>
          </a:prstGeom>
          <a:noFill/>
        </p:spPr>
        <p:txBody>
          <a:bodyPr wrap="square" rtlCol="0">
            <a:spAutoFit/>
          </a:bodyPr>
          <a:lstStyle/>
          <a:p>
            <a:pPr algn="ctr"/>
            <a:r>
              <a:rPr lang="en-US" sz="1050" dirty="0" smtClean="0">
                <a:solidFill>
                  <a:schemeClr val="tx1">
                    <a:lumMod val="75000"/>
                  </a:schemeClr>
                </a:solidFill>
                <a:latin typeface="Arial" pitchFamily="34" charset="0"/>
                <a:cs typeface="Arial" pitchFamily="34" charset="0"/>
              </a:rPr>
              <a:t>© Marc J. Epstein 2014</a:t>
            </a:r>
            <a:endParaRPr lang="en-US" sz="1050" dirty="0">
              <a:solidFill>
                <a:schemeClr val="tx1">
                  <a:lumMod val="75000"/>
                </a:schemeClr>
              </a:solidFill>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7" r:id="rId5"/>
  </p:sldLayoutIdLst>
  <p:hf hdr="0" ftr="0" dt="0"/>
  <p:txStyles>
    <p:titleStyle>
      <a:lvl1pPr algn="ctr" rtl="0" eaLnBrk="1" latinLnBrk="0" hangingPunct="1">
        <a:spcBef>
          <a:spcPct val="0"/>
        </a:spcBef>
        <a:buNone/>
        <a:defRPr kumimoji="0" sz="3600" b="1" kern="1200" cap="none" baseline="0">
          <a:ln w="6350">
            <a:noFill/>
          </a:ln>
          <a:solidFill>
            <a:srgbClr val="FFFF00"/>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517525" indent="-411163" algn="l" rtl="0" eaLnBrk="1" latinLnBrk="0" hangingPunct="1">
        <a:spcBef>
          <a:spcPct val="20000"/>
        </a:spcBef>
        <a:buClr>
          <a:srgbClr val="E46C0A"/>
        </a:buClr>
        <a:buSzPct val="80000"/>
        <a:buFont typeface="Wingdings" pitchFamily="2" charset="2"/>
        <a:buChar char="t"/>
        <a:defRPr kumimoji="0" sz="2800" kern="1200">
          <a:solidFill>
            <a:schemeClr val="tx1"/>
          </a:solidFill>
          <a:latin typeface="Arial" pitchFamily="34" charset="0"/>
          <a:ea typeface="+mn-ea"/>
          <a:cs typeface="Arial" pitchFamily="34" charset="0"/>
        </a:defRPr>
      </a:lvl1pPr>
      <a:lvl2pPr marL="928116" indent="-342900" algn="l" rtl="0" eaLnBrk="1" latinLnBrk="0" hangingPunct="1">
        <a:spcBef>
          <a:spcPct val="20000"/>
        </a:spcBef>
        <a:buClr>
          <a:srgbClr val="E46C0A"/>
        </a:buClr>
        <a:buSzPct val="100000"/>
        <a:buFont typeface="Wingdings" pitchFamily="2" charset="2"/>
        <a:buChar char="ü"/>
        <a:defRPr kumimoji="0" sz="2400" kern="1200">
          <a:solidFill>
            <a:schemeClr val="tx1"/>
          </a:solidFill>
          <a:latin typeface="Arial" pitchFamily="34" charset="0"/>
          <a:ea typeface="+mn-ea"/>
          <a:cs typeface="Arial" pitchFamily="34" charset="0"/>
        </a:defRPr>
      </a:lvl2pPr>
      <a:lvl3pPr marL="1133856" indent="-228600" algn="l" rtl="0" eaLnBrk="1" latinLnBrk="0" hangingPunct="1">
        <a:spcBef>
          <a:spcPct val="20000"/>
        </a:spcBef>
        <a:buClr>
          <a:srgbClr val="E46C0A"/>
        </a:buClr>
        <a:buSzPct val="95000"/>
        <a:buFont typeface="Wingdings" pitchFamily="2" charset="2"/>
        <a:buChar char="t"/>
        <a:defRPr kumimoji="0" sz="2200" kern="1200">
          <a:solidFill>
            <a:schemeClr val="tx1"/>
          </a:solidFill>
          <a:latin typeface="Arial" pitchFamily="34" charset="0"/>
          <a:ea typeface="+mn-ea"/>
          <a:cs typeface="Arial" pitchFamily="34" charset="0"/>
        </a:defRPr>
      </a:lvl3pPr>
      <a:lvl4pPr marL="1353312" indent="-182880" algn="l" rtl="0" eaLnBrk="1" latinLnBrk="0" hangingPunct="1">
        <a:spcBef>
          <a:spcPct val="20000"/>
        </a:spcBef>
        <a:buClr>
          <a:srgbClr val="E46C0A"/>
        </a:buClr>
        <a:buSzPct val="100000"/>
        <a:buFont typeface="Wingdings" pitchFamily="2" charset="2"/>
        <a:buChar char="t"/>
        <a:defRPr kumimoji="0" sz="2000" kern="1200">
          <a:solidFill>
            <a:schemeClr val="tx1"/>
          </a:solidFill>
          <a:latin typeface="Arial" pitchFamily="34" charset="0"/>
          <a:ea typeface="+mn-ea"/>
          <a:cs typeface="Arial" pitchFamily="34" charset="0"/>
        </a:defRPr>
      </a:lvl4pPr>
      <a:lvl5pPr marL="1545336" indent="-182880" algn="l" rtl="0" eaLnBrk="1" latinLnBrk="0" hangingPunct="1">
        <a:spcBef>
          <a:spcPct val="20000"/>
        </a:spcBef>
        <a:buClr>
          <a:srgbClr val="E46C0A"/>
        </a:buClr>
        <a:buFont typeface="Wingdings" pitchFamily="2" charset="2"/>
        <a:buChar char="t"/>
        <a:defRPr kumimoji="0" sz="2000" kern="1200">
          <a:solidFill>
            <a:schemeClr val="tx1"/>
          </a:solidFill>
          <a:latin typeface="Arial" pitchFamily="34" charset="0"/>
          <a:ea typeface="+mn-ea"/>
          <a:cs typeface="Arial" pitchFamily="34" charset="0"/>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19100" y="2819400"/>
            <a:ext cx="8305800" cy="3276600"/>
          </a:xfrm>
        </p:spPr>
        <p:txBody>
          <a:bodyPr>
            <a:normAutofit/>
          </a:bodyPr>
          <a:lstStyle/>
          <a:p>
            <a:endParaRPr lang="en-US" b="1" dirty="0" smtClean="0">
              <a:solidFill>
                <a:srgbClr val="FFFF99"/>
              </a:solidFill>
              <a:latin typeface="Arial" pitchFamily="34" charset="0"/>
              <a:cs typeface="Arial" pitchFamily="34" charset="0"/>
            </a:endParaRPr>
          </a:p>
          <a:p>
            <a:r>
              <a:rPr lang="en-US" b="1" dirty="0" smtClean="0">
                <a:solidFill>
                  <a:srgbClr val="FFFF99"/>
                </a:solidFill>
                <a:latin typeface="Arial" pitchFamily="34" charset="0"/>
                <a:cs typeface="Arial" pitchFamily="34" charset="0"/>
              </a:rPr>
              <a:t>Marc J. Epstein</a:t>
            </a:r>
          </a:p>
          <a:p>
            <a:endParaRPr lang="en-US" dirty="0"/>
          </a:p>
          <a:p>
            <a:r>
              <a:rPr lang="en-US" dirty="0" smtClean="0"/>
              <a:t>Nice, France</a:t>
            </a:r>
            <a:endParaRPr lang="en-US" dirty="0" smtClean="0">
              <a:latin typeface="Arial" pitchFamily="34" charset="0"/>
              <a:cs typeface="Arial" pitchFamily="34" charset="0"/>
            </a:endParaRPr>
          </a:p>
          <a:p>
            <a:r>
              <a:rPr lang="en-US" dirty="0" smtClean="0"/>
              <a:t>October 1, 2015</a:t>
            </a:r>
            <a:endParaRPr lang="en-US" dirty="0" smtClean="0">
              <a:latin typeface="Arial" pitchFamily="34" charset="0"/>
              <a:cs typeface="Arial" pitchFamily="34" charset="0"/>
            </a:endParaRPr>
          </a:p>
          <a:p>
            <a:endParaRPr lang="en-US" dirty="0" smtClean="0"/>
          </a:p>
        </p:txBody>
      </p:sp>
      <p:sp>
        <p:nvSpPr>
          <p:cNvPr id="7" name="TextBox 6"/>
          <p:cNvSpPr txBox="1"/>
          <p:nvPr/>
        </p:nvSpPr>
        <p:spPr>
          <a:xfrm>
            <a:off x="533400" y="762000"/>
            <a:ext cx="8077200" cy="1938992"/>
          </a:xfrm>
          <a:prstGeom prst="rect">
            <a:avLst/>
          </a:prstGeom>
          <a:noFill/>
        </p:spPr>
        <p:txBody>
          <a:bodyPr wrap="square" rtlCol="0">
            <a:spAutoFit/>
          </a:bodyPr>
          <a:lstStyle/>
          <a:p>
            <a:pPr algn="ctr"/>
            <a:r>
              <a:rPr lang="en-US" sz="4000" dirty="0" smtClean="0">
                <a:solidFill>
                  <a:srgbClr val="FFFF99"/>
                </a:solidFill>
                <a:latin typeface="Arial" pitchFamily="34" charset="0"/>
                <a:ea typeface="Verdana" pitchFamily="34" charset="0"/>
                <a:cs typeface="Arial" pitchFamily="34" charset="0"/>
              </a:rPr>
              <a:t>Breakthrough Innovation: The Critical Role of Management Control Systems</a:t>
            </a:r>
            <a:endParaRPr lang="en-US" sz="4000" dirty="0">
              <a:solidFill>
                <a:srgbClr val="FFFF99"/>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120081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819400"/>
            <a:ext cx="8229600" cy="1384995"/>
          </a:xfrm>
          <a:prstGeom prst="rect">
            <a:avLst/>
          </a:prstGeom>
          <a:noFill/>
        </p:spPr>
        <p:txBody>
          <a:bodyPr wrap="square" rtlCol="0">
            <a:spAutoFit/>
          </a:bodyPr>
          <a:lstStyle/>
          <a:p>
            <a:pPr algn="ctr"/>
            <a:r>
              <a:rPr lang="en-US" sz="2800" dirty="0" smtClean="0">
                <a:latin typeface="Arial" pitchFamily="34" charset="0"/>
                <a:cs typeface="Arial" pitchFamily="34" charset="0"/>
              </a:rPr>
              <a:t>Ultimately they stopped…</a:t>
            </a:r>
          </a:p>
          <a:p>
            <a:pPr algn="ctr"/>
            <a:endParaRPr lang="en-US" sz="2800" dirty="0">
              <a:latin typeface="Arial" pitchFamily="34" charset="0"/>
              <a:cs typeface="Arial" pitchFamily="34" charset="0"/>
            </a:endParaRPr>
          </a:p>
          <a:p>
            <a:pPr algn="ctr"/>
            <a:r>
              <a:rPr lang="en-US" sz="2800" dirty="0" smtClean="0">
                <a:latin typeface="Arial" pitchFamily="34" charset="0"/>
                <a:cs typeface="Arial" pitchFamily="34" charset="0"/>
              </a:rPr>
              <a:t>Playing to win</a:t>
            </a: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3886C9A7-D5B0-4415-B1B5-82932A135D18}" type="slidenum">
              <a:rPr lang="en-US" smtClean="0"/>
              <a:pPr/>
              <a:t>10</a:t>
            </a:fld>
            <a:endParaRPr lang="en-US" dirty="0"/>
          </a:p>
        </p:txBody>
      </p:sp>
    </p:spTree>
    <p:extLst>
      <p:ext uri="{BB962C8B-B14F-4D97-AF65-F5344CB8AC3E}">
        <p14:creationId xmlns:p14="http://schemas.microsoft.com/office/powerpoint/2010/main" val="524155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5157787" y="742950"/>
            <a:ext cx="31861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400" dirty="0">
                <a:latin typeface="Arial" panose="020B0604020202020204" pitchFamily="34" charset="0"/>
                <a:cs typeface="Arial" panose="020B0604020202020204" pitchFamily="34" charset="0"/>
                <a:sym typeface="Myriad Set Semibold" charset="0"/>
              </a:rPr>
              <a:t>Playing Not to Lose</a:t>
            </a:r>
          </a:p>
        </p:txBody>
      </p:sp>
      <p:sp>
        <p:nvSpPr>
          <p:cNvPr id="19459" name="Rectangle 3"/>
          <p:cNvSpPr>
            <a:spLocks/>
          </p:cNvSpPr>
          <p:nvPr/>
        </p:nvSpPr>
        <p:spPr bwMode="auto">
          <a:xfrm>
            <a:off x="1238307" y="2210872"/>
            <a:ext cx="232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ltLang="en-US" sz="2400" dirty="0">
                <a:latin typeface="Arial" panose="020B0604020202020204" pitchFamily="34" charset="0"/>
                <a:cs typeface="Arial" panose="020B0604020202020204" pitchFamily="34" charset="0"/>
              </a:rPr>
              <a:t>Being out in front</a:t>
            </a:r>
          </a:p>
        </p:txBody>
      </p:sp>
      <p:sp>
        <p:nvSpPr>
          <p:cNvPr id="19460" name="Rectangle 4"/>
          <p:cNvSpPr>
            <a:spLocks/>
          </p:cNvSpPr>
          <p:nvPr/>
        </p:nvSpPr>
        <p:spPr bwMode="auto">
          <a:xfrm>
            <a:off x="4570986" y="2210872"/>
            <a:ext cx="42623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ltLang="en-US" sz="2400" dirty="0">
                <a:latin typeface="Arial" panose="020B0604020202020204" pitchFamily="34" charset="0"/>
                <a:cs typeface="Arial" panose="020B0604020202020204" pitchFamily="34" charset="0"/>
              </a:rPr>
              <a:t>Protecting your current position</a:t>
            </a:r>
          </a:p>
        </p:txBody>
      </p:sp>
      <p:sp>
        <p:nvSpPr>
          <p:cNvPr id="19461" name="Rectangle 5"/>
          <p:cNvSpPr>
            <a:spLocks/>
          </p:cNvSpPr>
          <p:nvPr/>
        </p:nvSpPr>
        <p:spPr bwMode="auto">
          <a:xfrm>
            <a:off x="609600" y="3067050"/>
            <a:ext cx="3581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altLang="en-US" sz="2400" dirty="0">
                <a:latin typeface="Arial" panose="020B0604020202020204" pitchFamily="34" charset="0"/>
                <a:cs typeface="Arial" panose="020B0604020202020204" pitchFamily="34" charset="0"/>
              </a:rPr>
              <a:t>Breakthrough innovations &amp; incremental improvements</a:t>
            </a:r>
          </a:p>
        </p:txBody>
      </p:sp>
      <p:sp>
        <p:nvSpPr>
          <p:cNvPr id="19462" name="Line 6"/>
          <p:cNvSpPr>
            <a:spLocks noChangeShapeType="1"/>
          </p:cNvSpPr>
          <p:nvPr/>
        </p:nvSpPr>
        <p:spPr bwMode="auto">
          <a:xfrm>
            <a:off x="1085850" y="1476375"/>
            <a:ext cx="2634258" cy="0"/>
          </a:xfrm>
          <a:prstGeom prst="line">
            <a:avLst/>
          </a:prstGeom>
          <a:noFill/>
          <a:ln w="25400">
            <a:solidFill>
              <a:srgbClr val="F7964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3" name="Line 7"/>
          <p:cNvSpPr>
            <a:spLocks noChangeShapeType="1"/>
          </p:cNvSpPr>
          <p:nvPr/>
        </p:nvSpPr>
        <p:spPr bwMode="auto">
          <a:xfrm>
            <a:off x="5429250" y="1476375"/>
            <a:ext cx="2634258" cy="0"/>
          </a:xfrm>
          <a:prstGeom prst="line">
            <a:avLst/>
          </a:prstGeom>
          <a:noFill/>
          <a:ln w="25400">
            <a:solidFill>
              <a:srgbClr val="F7964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4" name="Rectangle 8"/>
          <p:cNvSpPr>
            <a:spLocks/>
          </p:cNvSpPr>
          <p:nvPr/>
        </p:nvSpPr>
        <p:spPr bwMode="auto">
          <a:xfrm>
            <a:off x="4980087" y="3224213"/>
            <a:ext cx="35361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400" dirty="0">
                <a:latin typeface="Arial" panose="020B0604020202020204" pitchFamily="34" charset="0"/>
                <a:cs typeface="Arial" panose="020B0604020202020204" pitchFamily="34" charset="0"/>
              </a:rPr>
              <a:t>Incremental improvements</a:t>
            </a:r>
          </a:p>
        </p:txBody>
      </p:sp>
      <p:sp>
        <p:nvSpPr>
          <p:cNvPr id="19465" name="Rectangle 9"/>
          <p:cNvSpPr>
            <a:spLocks/>
          </p:cNvSpPr>
          <p:nvPr/>
        </p:nvSpPr>
        <p:spPr bwMode="auto">
          <a:xfrm>
            <a:off x="750638" y="4420672"/>
            <a:ext cx="3303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ltLang="en-US" sz="2400" dirty="0">
                <a:latin typeface="Arial" panose="020B0604020202020204" pitchFamily="34" charset="0"/>
                <a:cs typeface="Arial" panose="020B0604020202020204" pitchFamily="34" charset="0"/>
              </a:rPr>
              <a:t>“All in” on multiple fronts</a:t>
            </a:r>
          </a:p>
        </p:txBody>
      </p:sp>
      <p:sp>
        <p:nvSpPr>
          <p:cNvPr id="19466" name="Rectangle 10"/>
          <p:cNvSpPr>
            <a:spLocks/>
          </p:cNvSpPr>
          <p:nvPr/>
        </p:nvSpPr>
        <p:spPr bwMode="auto">
          <a:xfrm>
            <a:off x="5146716" y="4420672"/>
            <a:ext cx="3100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ltLang="en-US" sz="2400" dirty="0">
                <a:latin typeface="Arial" panose="020B0604020202020204" pitchFamily="34" charset="0"/>
                <a:cs typeface="Arial" panose="020B0604020202020204" pitchFamily="34" charset="0"/>
              </a:rPr>
              <a:t>Limiting your exposure</a:t>
            </a:r>
          </a:p>
        </p:txBody>
      </p:sp>
      <p:sp>
        <p:nvSpPr>
          <p:cNvPr id="12" name="Rectangle 2"/>
          <p:cNvSpPr>
            <a:spLocks/>
          </p:cNvSpPr>
          <p:nvPr/>
        </p:nvSpPr>
        <p:spPr bwMode="auto">
          <a:xfrm>
            <a:off x="811708" y="742949"/>
            <a:ext cx="31861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400" dirty="0">
                <a:latin typeface="Arial" panose="020B0604020202020204" pitchFamily="34" charset="0"/>
                <a:cs typeface="Arial" panose="020B0604020202020204" pitchFamily="34" charset="0"/>
                <a:sym typeface="Myriad Set Semibold" charset="0"/>
              </a:rPr>
              <a:t>Playing </a:t>
            </a:r>
            <a:r>
              <a:rPr lang="en-US" altLang="en-US" sz="2400" dirty="0" smtClean="0">
                <a:latin typeface="Arial" panose="020B0604020202020204" pitchFamily="34" charset="0"/>
                <a:cs typeface="Arial" panose="020B0604020202020204" pitchFamily="34" charset="0"/>
                <a:sym typeface="Myriad Set Semibold" charset="0"/>
              </a:rPr>
              <a:t>to Win</a:t>
            </a:r>
            <a:endParaRPr lang="en-US" altLang="en-US" sz="2400" dirty="0">
              <a:latin typeface="Arial" panose="020B0604020202020204" pitchFamily="34" charset="0"/>
              <a:cs typeface="Arial" panose="020B0604020202020204" pitchFamily="34" charset="0"/>
              <a:sym typeface="Myriad Set Semibold" charset="0"/>
            </a:endParaRPr>
          </a:p>
        </p:txBody>
      </p:sp>
      <p:sp>
        <p:nvSpPr>
          <p:cNvPr id="3" name="Slide Number Placeholder 2"/>
          <p:cNvSpPr>
            <a:spLocks noGrp="1"/>
          </p:cNvSpPr>
          <p:nvPr>
            <p:ph type="sldNum" sz="quarter" idx="12"/>
          </p:nvPr>
        </p:nvSpPr>
        <p:spPr/>
        <p:txBody>
          <a:bodyPr/>
          <a:lstStyle/>
          <a:p>
            <a:fld id="{3886C9A7-D5B0-4415-B1B5-82932A135D18}" type="slidenum">
              <a:rPr lang="en-US" smtClean="0"/>
              <a:pPr/>
              <a:t>11</a:t>
            </a:fld>
            <a:endParaRPr lang="en-US" dirty="0"/>
          </a:p>
        </p:txBody>
      </p:sp>
    </p:spTree>
    <p:extLst>
      <p:ext uri="{BB962C8B-B14F-4D97-AF65-F5344CB8AC3E}">
        <p14:creationId xmlns:p14="http://schemas.microsoft.com/office/powerpoint/2010/main" val="2637796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1830" y="1541860"/>
            <a:ext cx="3273623"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2" name="Rectangle 2"/>
          <p:cNvSpPr>
            <a:spLocks/>
          </p:cNvSpPr>
          <p:nvPr/>
        </p:nvSpPr>
        <p:spPr bwMode="auto">
          <a:xfrm>
            <a:off x="4429125" y="5029200"/>
            <a:ext cx="367903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altLang="en-US" sz="2400" dirty="0">
                <a:latin typeface="Arial" panose="020B0604020202020204" pitchFamily="34" charset="0"/>
                <a:cs typeface="Arial" panose="020B0604020202020204" pitchFamily="34" charset="0"/>
              </a:rPr>
              <a:t>Business Model / Process</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5919" y="1513285"/>
            <a:ext cx="1443038" cy="31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2"/>
          <p:cNvSpPr>
            <a:spLocks/>
          </p:cNvSpPr>
          <p:nvPr/>
        </p:nvSpPr>
        <p:spPr bwMode="auto">
          <a:xfrm>
            <a:off x="517922" y="5000624"/>
            <a:ext cx="367903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altLang="en-US" sz="2400" dirty="0" smtClean="0">
                <a:latin typeface="Arial" panose="020B0604020202020204" pitchFamily="34" charset="0"/>
                <a:cs typeface="Arial" panose="020B0604020202020204" pitchFamily="34" charset="0"/>
              </a:rPr>
              <a:t>Technology</a:t>
            </a:r>
            <a:endParaRPr lang="en-US" alt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886C9A7-D5B0-4415-B1B5-82932A135D18}" type="slidenum">
              <a:rPr lang="en-US" smtClean="0"/>
              <a:pPr/>
              <a:t>12</a:t>
            </a:fld>
            <a:endParaRPr lang="en-US" dirty="0"/>
          </a:p>
        </p:txBody>
      </p:sp>
    </p:spTree>
    <p:extLst>
      <p:ext uri="{BB962C8B-B14F-4D97-AF65-F5344CB8AC3E}">
        <p14:creationId xmlns:p14="http://schemas.microsoft.com/office/powerpoint/2010/main" val="168432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2286000" y="2743200"/>
            <a:ext cx="4876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altLang="en-US" sz="2800" dirty="0" smtClean="0">
                <a:latin typeface="Arial" panose="020B0604020202020204" pitchFamily="34" charset="0"/>
                <a:cs typeface="Arial" panose="020B0604020202020204" pitchFamily="34" charset="0"/>
              </a:rPr>
              <a:t>Playing to Win is a continuum </a:t>
            </a:r>
            <a:endParaRPr lang="en-US" alt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886C9A7-D5B0-4415-B1B5-82932A135D18}" type="slidenum">
              <a:rPr lang="en-US" smtClean="0"/>
              <a:pPr/>
              <a:t>13</a:t>
            </a:fld>
            <a:endParaRPr lang="en-US" dirty="0"/>
          </a:p>
        </p:txBody>
      </p:sp>
    </p:spTree>
    <p:extLst>
      <p:ext uri="{BB962C8B-B14F-4D97-AF65-F5344CB8AC3E}">
        <p14:creationId xmlns:p14="http://schemas.microsoft.com/office/powerpoint/2010/main" val="312693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485775" y="3057525"/>
            <a:ext cx="8172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a:latin typeface="Arial" panose="020B0604020202020204" pitchFamily="34" charset="0"/>
                <a:cs typeface="Arial" panose="020B0604020202020204" pitchFamily="34" charset="0"/>
                <a:sym typeface="Myriad Set Medium" charset="0"/>
              </a:rPr>
              <a:t>How do you know if you are really playing to win?</a:t>
            </a:r>
          </a:p>
        </p:txBody>
      </p:sp>
      <p:sp>
        <p:nvSpPr>
          <p:cNvPr id="2" name="Slide Number Placeholder 1"/>
          <p:cNvSpPr>
            <a:spLocks noGrp="1"/>
          </p:cNvSpPr>
          <p:nvPr>
            <p:ph type="sldNum" sz="quarter" idx="12"/>
          </p:nvPr>
        </p:nvSpPr>
        <p:spPr/>
        <p:txBody>
          <a:bodyPr/>
          <a:lstStyle/>
          <a:p>
            <a:fld id="{3886C9A7-D5B0-4415-B1B5-82932A135D18}" type="slidenum">
              <a:rPr lang="en-US" smtClean="0"/>
              <a:pPr/>
              <a:t>14</a:t>
            </a:fld>
            <a:endParaRPr lang="en-US" dirty="0"/>
          </a:p>
        </p:txBody>
      </p:sp>
    </p:spTree>
    <p:extLst>
      <p:ext uri="{BB962C8B-B14F-4D97-AF65-F5344CB8AC3E}">
        <p14:creationId xmlns:p14="http://schemas.microsoft.com/office/powerpoint/2010/main" val="302817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p:cNvSpPr>
          <p:nvPr/>
        </p:nvSpPr>
        <p:spPr bwMode="auto">
          <a:xfrm>
            <a:off x="485775" y="3057525"/>
            <a:ext cx="8172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a:latin typeface="Arial" panose="020B0604020202020204" pitchFamily="34" charset="0"/>
                <a:cs typeface="Arial" panose="020B0604020202020204" pitchFamily="34" charset="0"/>
                <a:sym typeface="Myriad Set Medium" charset="0"/>
              </a:rPr>
              <a:t>You need to test for...</a:t>
            </a:r>
          </a:p>
        </p:txBody>
      </p:sp>
      <p:sp>
        <p:nvSpPr>
          <p:cNvPr id="2" name="Slide Number Placeholder 1"/>
          <p:cNvSpPr>
            <a:spLocks noGrp="1"/>
          </p:cNvSpPr>
          <p:nvPr>
            <p:ph type="sldNum" sz="quarter" idx="12"/>
          </p:nvPr>
        </p:nvSpPr>
        <p:spPr/>
        <p:txBody>
          <a:bodyPr/>
          <a:lstStyle/>
          <a:p>
            <a:fld id="{3886C9A7-D5B0-4415-B1B5-82932A135D18}" type="slidenum">
              <a:rPr lang="en-US" smtClean="0"/>
              <a:pPr/>
              <a:t>15</a:t>
            </a:fld>
            <a:endParaRPr lang="en-US" dirty="0"/>
          </a:p>
        </p:txBody>
      </p:sp>
    </p:spTree>
    <p:extLst>
      <p:ext uri="{BB962C8B-B14F-4D97-AF65-F5344CB8AC3E}">
        <p14:creationId xmlns:p14="http://schemas.microsoft.com/office/powerpoint/2010/main" val="36551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109193" y="752475"/>
            <a:ext cx="509885" cy="719138"/>
            <a:chOff x="0" y="0"/>
            <a:chExt cx="570" cy="603"/>
          </a:xfrm>
          <a:solidFill>
            <a:srgbClr val="F79646"/>
          </a:solidFill>
        </p:grpSpPr>
        <p:sp>
          <p:nvSpPr>
            <p:cNvPr id="51203" name="AutoShape 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04" name="AutoShape 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05" name="AutoShape 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06" name="AutoShape 6"/>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07" name="AutoShape 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08" name="AutoShape 8"/>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09" name="Group 9"/>
          <p:cNvGrpSpPr>
            <a:grpSpLocks/>
          </p:cNvGrpSpPr>
          <p:nvPr/>
        </p:nvGrpSpPr>
        <p:grpSpPr bwMode="auto">
          <a:xfrm rot="-3961406">
            <a:off x="3418731" y="1460749"/>
            <a:ext cx="678656" cy="538460"/>
            <a:chOff x="0" y="0"/>
            <a:chExt cx="570" cy="603"/>
          </a:xfrm>
          <a:solidFill>
            <a:srgbClr val="F79646"/>
          </a:solidFill>
        </p:grpSpPr>
        <p:sp>
          <p:nvSpPr>
            <p:cNvPr id="51210" name="AutoShape 1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1" name="AutoShape 11"/>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2" name="AutoShape 1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3" name="AutoShape 1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4" name="AutoShape 1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5" name="AutoShape 15"/>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16" name="Group 16"/>
          <p:cNvGrpSpPr>
            <a:grpSpLocks/>
          </p:cNvGrpSpPr>
          <p:nvPr/>
        </p:nvGrpSpPr>
        <p:grpSpPr bwMode="auto">
          <a:xfrm rot="-3961406">
            <a:off x="1380976" y="4177755"/>
            <a:ext cx="678656" cy="538460"/>
            <a:chOff x="0" y="0"/>
            <a:chExt cx="570" cy="603"/>
          </a:xfrm>
          <a:solidFill>
            <a:srgbClr val="F79646"/>
          </a:solidFill>
        </p:grpSpPr>
        <p:sp>
          <p:nvSpPr>
            <p:cNvPr id="51217" name="AutoShape 1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8" name="AutoShape 1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19" name="AutoShape 1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0" name="AutoShape 20"/>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1" name="AutoShape 2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2" name="AutoShape 2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23" name="Group 23"/>
          <p:cNvGrpSpPr>
            <a:grpSpLocks/>
          </p:cNvGrpSpPr>
          <p:nvPr/>
        </p:nvGrpSpPr>
        <p:grpSpPr bwMode="auto">
          <a:xfrm rot="-9817593">
            <a:off x="4042470" y="4636294"/>
            <a:ext cx="509885" cy="719138"/>
            <a:chOff x="0" y="0"/>
            <a:chExt cx="571" cy="603"/>
          </a:xfrm>
          <a:solidFill>
            <a:srgbClr val="F79646"/>
          </a:solidFill>
        </p:grpSpPr>
        <p:sp>
          <p:nvSpPr>
            <p:cNvPr id="51224" name="AutoShape 24"/>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5" name="AutoShape 25"/>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6" name="AutoShape 26"/>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7" name="AutoShape 27"/>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8" name="AutoShape 28"/>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29" name="AutoShape 29"/>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30" name="Group 30"/>
          <p:cNvGrpSpPr>
            <a:grpSpLocks/>
          </p:cNvGrpSpPr>
          <p:nvPr/>
        </p:nvGrpSpPr>
        <p:grpSpPr bwMode="auto">
          <a:xfrm rot="-8619158">
            <a:off x="2597647" y="5342335"/>
            <a:ext cx="508992" cy="717947"/>
            <a:chOff x="0" y="0"/>
            <a:chExt cx="570" cy="603"/>
          </a:xfrm>
          <a:solidFill>
            <a:srgbClr val="F79646"/>
          </a:solidFill>
        </p:grpSpPr>
        <p:sp>
          <p:nvSpPr>
            <p:cNvPr id="51231" name="AutoShape 31"/>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2" name="AutoShape 32"/>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3" name="AutoShape 3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4" name="AutoShape 34"/>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5" name="AutoShape 35"/>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6" name="AutoShape 36"/>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37" name="Group 37"/>
          <p:cNvGrpSpPr>
            <a:grpSpLocks/>
          </p:cNvGrpSpPr>
          <p:nvPr/>
        </p:nvGrpSpPr>
        <p:grpSpPr bwMode="auto">
          <a:xfrm rot="-10609252">
            <a:off x="6369547" y="4088607"/>
            <a:ext cx="508992" cy="717947"/>
            <a:chOff x="0" y="0"/>
            <a:chExt cx="570" cy="603"/>
          </a:xfrm>
          <a:solidFill>
            <a:srgbClr val="F79646"/>
          </a:solidFill>
        </p:grpSpPr>
        <p:sp>
          <p:nvSpPr>
            <p:cNvPr id="51238" name="AutoShape 38"/>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39" name="AutoShape 3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0" name="AutoShape 4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1" name="AutoShape 4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2" name="AutoShape 42"/>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3" name="AutoShape 4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44" name="Group 44"/>
          <p:cNvGrpSpPr>
            <a:grpSpLocks/>
          </p:cNvGrpSpPr>
          <p:nvPr/>
        </p:nvGrpSpPr>
        <p:grpSpPr bwMode="auto">
          <a:xfrm rot="5820190">
            <a:off x="6284268" y="1571477"/>
            <a:ext cx="678656" cy="538460"/>
            <a:chOff x="0" y="0"/>
            <a:chExt cx="570" cy="603"/>
          </a:xfrm>
          <a:solidFill>
            <a:srgbClr val="F79646"/>
          </a:solidFill>
        </p:grpSpPr>
        <p:sp>
          <p:nvSpPr>
            <p:cNvPr id="51245" name="AutoShape 45"/>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6" name="AutoShape 4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7" name="AutoShape 4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8" name="AutoShape 4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49" name="AutoShape 49"/>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0" name="AutoShape 5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51" name="Group 51"/>
          <p:cNvGrpSpPr>
            <a:grpSpLocks/>
          </p:cNvGrpSpPr>
          <p:nvPr/>
        </p:nvGrpSpPr>
        <p:grpSpPr bwMode="auto">
          <a:xfrm rot="3211122">
            <a:off x="5059412" y="768400"/>
            <a:ext cx="679847" cy="538460"/>
            <a:chOff x="0" y="0"/>
            <a:chExt cx="570" cy="603"/>
          </a:xfrm>
          <a:solidFill>
            <a:srgbClr val="F79646"/>
          </a:solidFill>
        </p:grpSpPr>
        <p:sp>
          <p:nvSpPr>
            <p:cNvPr id="51252" name="AutoShape 5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3" name="AutoShape 5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4" name="AutoShape 5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5" name="AutoShape 5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6" name="AutoShape 5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57" name="AutoShape 5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58" name="Group 58"/>
          <p:cNvGrpSpPr>
            <a:grpSpLocks/>
          </p:cNvGrpSpPr>
          <p:nvPr/>
        </p:nvGrpSpPr>
        <p:grpSpPr bwMode="auto">
          <a:xfrm rot="4611744">
            <a:off x="7621340" y="2851994"/>
            <a:ext cx="679847" cy="538460"/>
            <a:chOff x="0" y="0"/>
            <a:chExt cx="570" cy="603"/>
          </a:xfrm>
          <a:solidFill>
            <a:srgbClr val="F79646"/>
          </a:solidFill>
        </p:grpSpPr>
        <p:sp>
          <p:nvSpPr>
            <p:cNvPr id="51259" name="AutoShape 5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0" name="AutoShape 6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1" name="AutoShape 6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2" name="AutoShape 6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3" name="AutoShape 6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4" name="AutoShape 6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65" name="Group 65"/>
          <p:cNvGrpSpPr>
            <a:grpSpLocks/>
          </p:cNvGrpSpPr>
          <p:nvPr/>
        </p:nvGrpSpPr>
        <p:grpSpPr bwMode="auto">
          <a:xfrm rot="-7534724">
            <a:off x="5583585" y="5608291"/>
            <a:ext cx="679847" cy="538460"/>
            <a:chOff x="0" y="0"/>
            <a:chExt cx="570" cy="603"/>
          </a:xfrm>
          <a:solidFill>
            <a:srgbClr val="F79646"/>
          </a:solidFill>
        </p:grpSpPr>
        <p:sp>
          <p:nvSpPr>
            <p:cNvPr id="51266" name="AutoShape 6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7" name="AutoShape 6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8" name="AutoShape 6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69" name="AutoShape 6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0" name="AutoShape 7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1" name="AutoShape 7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72" name="Group 72"/>
          <p:cNvGrpSpPr>
            <a:grpSpLocks/>
          </p:cNvGrpSpPr>
          <p:nvPr/>
        </p:nvGrpSpPr>
        <p:grpSpPr bwMode="auto">
          <a:xfrm rot="3211122">
            <a:off x="1009055" y="2492574"/>
            <a:ext cx="678656" cy="539353"/>
            <a:chOff x="0" y="0"/>
            <a:chExt cx="570" cy="603"/>
          </a:xfrm>
          <a:solidFill>
            <a:srgbClr val="F79646"/>
          </a:solidFill>
        </p:grpSpPr>
        <p:sp>
          <p:nvSpPr>
            <p:cNvPr id="51273" name="AutoShape 73"/>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4" name="AutoShape 7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5" name="AutoShape 7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6" name="AutoShape 7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7" name="AutoShape 77"/>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78" name="AutoShape 7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79" name="Group 79"/>
          <p:cNvGrpSpPr>
            <a:grpSpLocks/>
          </p:cNvGrpSpPr>
          <p:nvPr/>
        </p:nvGrpSpPr>
        <p:grpSpPr bwMode="auto">
          <a:xfrm rot="5820190">
            <a:off x="998786" y="5568405"/>
            <a:ext cx="678656" cy="538460"/>
            <a:chOff x="0" y="0"/>
            <a:chExt cx="570" cy="603"/>
          </a:xfrm>
          <a:solidFill>
            <a:srgbClr val="F79646"/>
          </a:solidFill>
        </p:grpSpPr>
        <p:sp>
          <p:nvSpPr>
            <p:cNvPr id="51280" name="AutoShape 80"/>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1" name="AutoShape 81"/>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2" name="AutoShape 8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3" name="AutoShape 83"/>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4" name="AutoShape 84"/>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5" name="AutoShape 85"/>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86" name="Group 86"/>
          <p:cNvGrpSpPr>
            <a:grpSpLocks/>
          </p:cNvGrpSpPr>
          <p:nvPr/>
        </p:nvGrpSpPr>
        <p:grpSpPr bwMode="auto">
          <a:xfrm rot="-7534724">
            <a:off x="7327553" y="5353497"/>
            <a:ext cx="679847" cy="538460"/>
            <a:chOff x="0" y="0"/>
            <a:chExt cx="570" cy="603"/>
          </a:xfrm>
          <a:solidFill>
            <a:srgbClr val="F79646"/>
          </a:solidFill>
        </p:grpSpPr>
        <p:sp>
          <p:nvSpPr>
            <p:cNvPr id="51287" name="AutoShape 8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8" name="AutoShape 8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89" name="AutoShape 8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0" name="AutoShape 9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1" name="AutoShape 9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2" name="AutoShape 9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grpSp>
        <p:nvGrpSpPr>
          <p:cNvPr id="51293" name="Group 93"/>
          <p:cNvGrpSpPr>
            <a:grpSpLocks/>
          </p:cNvGrpSpPr>
          <p:nvPr/>
        </p:nvGrpSpPr>
        <p:grpSpPr bwMode="auto">
          <a:xfrm rot="9403912">
            <a:off x="7451824" y="444103"/>
            <a:ext cx="509885" cy="717947"/>
            <a:chOff x="0" y="0"/>
            <a:chExt cx="570" cy="603"/>
          </a:xfrm>
          <a:solidFill>
            <a:srgbClr val="F79646"/>
          </a:solidFill>
        </p:grpSpPr>
        <p:sp>
          <p:nvSpPr>
            <p:cNvPr id="51294" name="AutoShape 94"/>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5" name="AutoShape 9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6" name="AutoShape 9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7" name="AutoShape 9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8" name="AutoShape 98"/>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sp>
          <p:nvSpPr>
            <p:cNvPr id="51299" name="AutoShape 9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solidFill>
                  <a:srgbClr val="F79646"/>
                </a:solidFill>
              </a:endParaRPr>
            </a:p>
          </p:txBody>
        </p:sp>
      </p:grpSp>
      <p:sp>
        <p:nvSpPr>
          <p:cNvPr id="101" name="Rectangle 100"/>
          <p:cNvSpPr>
            <a:spLocks/>
          </p:cNvSpPr>
          <p:nvPr/>
        </p:nvSpPr>
        <p:spPr bwMode="auto">
          <a:xfrm>
            <a:off x="2283892" y="2912885"/>
            <a:ext cx="4876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r>
              <a:rPr lang="en-US" altLang="en-US" sz="2800" dirty="0" smtClean="0">
                <a:latin typeface="Arial" panose="020B0604020202020204" pitchFamily="34" charset="0"/>
                <a:cs typeface="Arial" panose="020B0604020202020204" pitchFamily="34" charset="0"/>
              </a:rPr>
              <a:t>Organizational Antibodies</a:t>
            </a:r>
            <a:endParaRPr lang="en-US" alt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886C9A7-D5B0-4415-B1B5-82932A135D18}" type="slidenum">
              <a:rPr lang="en-US" smtClean="0"/>
              <a:pPr/>
              <a:t>16</a:t>
            </a:fld>
            <a:endParaRPr lang="en-US" dirty="0"/>
          </a:p>
        </p:txBody>
      </p:sp>
    </p:spTree>
    <p:extLst>
      <p:ext uri="{BB962C8B-B14F-4D97-AF65-F5344CB8AC3E}">
        <p14:creationId xmlns:p14="http://schemas.microsoft.com/office/powerpoint/2010/main" val="81082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39" name="Group 15"/>
          <p:cNvGrpSpPr>
            <a:grpSpLocks/>
          </p:cNvGrpSpPr>
          <p:nvPr/>
        </p:nvGrpSpPr>
        <p:grpSpPr bwMode="auto">
          <a:xfrm rot="-3961406">
            <a:off x="1380976" y="4177755"/>
            <a:ext cx="678656" cy="538460"/>
            <a:chOff x="0" y="0"/>
            <a:chExt cx="570" cy="603"/>
          </a:xfrm>
          <a:solidFill>
            <a:srgbClr val="F79646"/>
          </a:solidFill>
        </p:grpSpPr>
        <p:sp>
          <p:nvSpPr>
            <p:cNvPr id="52240" name="AutoShape 1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1" name="AutoShape 1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2" name="AutoShape 1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3" name="AutoShape 19"/>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4" name="AutoShape 2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5" name="AutoShape 2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246" name="Group 22"/>
          <p:cNvGrpSpPr>
            <a:grpSpLocks/>
          </p:cNvGrpSpPr>
          <p:nvPr/>
        </p:nvGrpSpPr>
        <p:grpSpPr bwMode="auto">
          <a:xfrm rot="-9817593">
            <a:off x="4042470" y="4636294"/>
            <a:ext cx="509885" cy="719138"/>
            <a:chOff x="0" y="0"/>
            <a:chExt cx="571" cy="603"/>
          </a:xfrm>
          <a:solidFill>
            <a:srgbClr val="F79646"/>
          </a:solidFill>
        </p:grpSpPr>
        <p:sp>
          <p:nvSpPr>
            <p:cNvPr id="52247" name="AutoShape 23"/>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8" name="AutoShape 24"/>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49" name="AutoShape 25"/>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0" name="AutoShape 26"/>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1" name="AutoShape 27"/>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2" name="AutoShape 28"/>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253" name="Group 29"/>
          <p:cNvGrpSpPr>
            <a:grpSpLocks/>
          </p:cNvGrpSpPr>
          <p:nvPr/>
        </p:nvGrpSpPr>
        <p:grpSpPr bwMode="auto">
          <a:xfrm rot="-8619158">
            <a:off x="2597647" y="5342335"/>
            <a:ext cx="508992" cy="717947"/>
            <a:chOff x="0" y="0"/>
            <a:chExt cx="570" cy="603"/>
          </a:xfrm>
          <a:solidFill>
            <a:srgbClr val="F79646"/>
          </a:solidFill>
        </p:grpSpPr>
        <p:sp>
          <p:nvSpPr>
            <p:cNvPr id="52254" name="AutoShape 3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5" name="AutoShape 31"/>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6" name="AutoShape 3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7" name="AutoShape 3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8" name="AutoShape 3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59" name="AutoShape 35"/>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260" name="Group 36"/>
          <p:cNvGrpSpPr>
            <a:grpSpLocks/>
          </p:cNvGrpSpPr>
          <p:nvPr/>
        </p:nvGrpSpPr>
        <p:grpSpPr bwMode="auto">
          <a:xfrm rot="-10609252">
            <a:off x="6369547" y="4088607"/>
            <a:ext cx="508992" cy="717947"/>
            <a:chOff x="0" y="0"/>
            <a:chExt cx="570" cy="603"/>
          </a:xfrm>
          <a:solidFill>
            <a:srgbClr val="F79646"/>
          </a:solidFill>
        </p:grpSpPr>
        <p:sp>
          <p:nvSpPr>
            <p:cNvPr id="52261" name="AutoShape 3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62" name="AutoShape 3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63" name="AutoShape 3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64" name="AutoShape 4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65" name="AutoShape 4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66" name="AutoShape 4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288" name="Group 64"/>
          <p:cNvGrpSpPr>
            <a:grpSpLocks/>
          </p:cNvGrpSpPr>
          <p:nvPr/>
        </p:nvGrpSpPr>
        <p:grpSpPr bwMode="auto">
          <a:xfrm rot="-7534724">
            <a:off x="5583585" y="5608291"/>
            <a:ext cx="679847" cy="538460"/>
            <a:chOff x="0" y="0"/>
            <a:chExt cx="570" cy="603"/>
          </a:xfrm>
          <a:solidFill>
            <a:srgbClr val="F79646"/>
          </a:solidFill>
        </p:grpSpPr>
        <p:sp>
          <p:nvSpPr>
            <p:cNvPr id="52289" name="AutoShape 65"/>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0" name="AutoShape 6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1" name="AutoShape 6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2" name="AutoShape 6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3" name="AutoShape 69"/>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4" name="AutoShape 7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295" name="Group 71"/>
          <p:cNvGrpSpPr>
            <a:grpSpLocks/>
          </p:cNvGrpSpPr>
          <p:nvPr/>
        </p:nvGrpSpPr>
        <p:grpSpPr bwMode="auto">
          <a:xfrm rot="3211122">
            <a:off x="1009055" y="2492574"/>
            <a:ext cx="678656" cy="539353"/>
            <a:chOff x="0" y="0"/>
            <a:chExt cx="570" cy="603"/>
          </a:xfrm>
          <a:solidFill>
            <a:srgbClr val="F79646"/>
          </a:solidFill>
        </p:grpSpPr>
        <p:sp>
          <p:nvSpPr>
            <p:cNvPr id="52296" name="AutoShape 7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7" name="AutoShape 7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8" name="AutoShape 7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299" name="AutoShape 7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0" name="AutoShape 7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1" name="AutoShape 7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302" name="Group 78"/>
          <p:cNvGrpSpPr>
            <a:grpSpLocks/>
          </p:cNvGrpSpPr>
          <p:nvPr/>
        </p:nvGrpSpPr>
        <p:grpSpPr bwMode="auto">
          <a:xfrm rot="5820190">
            <a:off x="998786" y="5568405"/>
            <a:ext cx="678656" cy="538460"/>
            <a:chOff x="0" y="0"/>
            <a:chExt cx="570" cy="603"/>
          </a:xfrm>
          <a:solidFill>
            <a:srgbClr val="F79646"/>
          </a:solidFill>
        </p:grpSpPr>
        <p:sp>
          <p:nvSpPr>
            <p:cNvPr id="52303" name="AutoShape 7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4" name="AutoShape 8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5" name="AutoShape 8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6" name="AutoShape 8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7" name="AutoShape 8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08" name="AutoShape 8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309" name="Group 85"/>
          <p:cNvGrpSpPr>
            <a:grpSpLocks/>
          </p:cNvGrpSpPr>
          <p:nvPr/>
        </p:nvGrpSpPr>
        <p:grpSpPr bwMode="auto">
          <a:xfrm rot="-7534724">
            <a:off x="7327553" y="5353497"/>
            <a:ext cx="679847" cy="538460"/>
            <a:chOff x="0" y="0"/>
            <a:chExt cx="570" cy="603"/>
          </a:xfrm>
          <a:solidFill>
            <a:srgbClr val="F79646"/>
          </a:solidFill>
        </p:grpSpPr>
        <p:sp>
          <p:nvSpPr>
            <p:cNvPr id="52310" name="AutoShape 8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1" name="AutoShape 8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2" name="AutoShape 8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3" name="AutoShape 8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4" name="AutoShape 9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5" name="AutoShape 9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2316" name="Group 92"/>
          <p:cNvGrpSpPr>
            <a:grpSpLocks/>
          </p:cNvGrpSpPr>
          <p:nvPr/>
        </p:nvGrpSpPr>
        <p:grpSpPr bwMode="auto">
          <a:xfrm rot="9403912">
            <a:off x="7451824" y="444103"/>
            <a:ext cx="509885" cy="717947"/>
            <a:chOff x="0" y="0"/>
            <a:chExt cx="570" cy="603"/>
          </a:xfrm>
          <a:solidFill>
            <a:srgbClr val="F79646"/>
          </a:solidFill>
        </p:grpSpPr>
        <p:sp>
          <p:nvSpPr>
            <p:cNvPr id="52317" name="AutoShape 9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8" name="AutoShape 9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19" name="AutoShape 9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20" name="AutoShape 9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21" name="AutoShape 9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2322" name="AutoShape 9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52323" name="Rectangle 99"/>
          <p:cNvSpPr>
            <a:spLocks/>
          </p:cNvSpPr>
          <p:nvPr/>
        </p:nvSpPr>
        <p:spPr bwMode="auto">
          <a:xfrm>
            <a:off x="850106" y="2819400"/>
            <a:ext cx="74437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smtClean="0">
                <a:latin typeface="Arial" panose="020B0604020202020204" pitchFamily="34" charset="0"/>
                <a:cs typeface="Arial" panose="020B0604020202020204" pitchFamily="34" charset="0"/>
                <a:sym typeface="Myriad Set Medium" charset="0"/>
              </a:rPr>
              <a:t>Such as…</a:t>
            </a:r>
          </a:p>
          <a:p>
            <a:pPr algn="ctr"/>
            <a:r>
              <a:rPr lang="en-US" altLang="en-US" sz="2800" dirty="0" smtClean="0">
                <a:latin typeface="Arial" panose="020B0604020202020204" pitchFamily="34" charset="0"/>
                <a:cs typeface="Arial" panose="020B0604020202020204" pitchFamily="34" charset="0"/>
                <a:sym typeface="Myriad Set Medium" charset="0"/>
              </a:rPr>
              <a:t>“</a:t>
            </a:r>
            <a:r>
              <a:rPr lang="en-US" altLang="en-US" sz="2800" dirty="0">
                <a:latin typeface="Arial" panose="020B0604020202020204" pitchFamily="34" charset="0"/>
                <a:cs typeface="Arial" panose="020B0604020202020204" pitchFamily="34" charset="0"/>
                <a:sym typeface="Myriad Set Medium" charset="0"/>
              </a:rPr>
              <a:t>That could cannibalize our existing products.”</a:t>
            </a:r>
          </a:p>
        </p:txBody>
      </p:sp>
      <p:grpSp>
        <p:nvGrpSpPr>
          <p:cNvPr id="101" name="Group 1"/>
          <p:cNvGrpSpPr>
            <a:grpSpLocks/>
          </p:cNvGrpSpPr>
          <p:nvPr/>
        </p:nvGrpSpPr>
        <p:grpSpPr bwMode="auto">
          <a:xfrm>
            <a:off x="2188119" y="983593"/>
            <a:ext cx="509885" cy="719138"/>
            <a:chOff x="0" y="0"/>
            <a:chExt cx="570" cy="603"/>
          </a:xfrm>
          <a:solidFill>
            <a:srgbClr val="F79646"/>
          </a:solidFill>
        </p:grpSpPr>
        <p:sp>
          <p:nvSpPr>
            <p:cNvPr id="102" name="AutoShape 2"/>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3" name="AutoShape 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4" name="AutoShape 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5" name="AutoShape 5"/>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6" name="AutoShape 6"/>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07" name="AutoShape 7"/>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108" name="Group 8"/>
          <p:cNvGrpSpPr>
            <a:grpSpLocks/>
          </p:cNvGrpSpPr>
          <p:nvPr/>
        </p:nvGrpSpPr>
        <p:grpSpPr bwMode="auto">
          <a:xfrm rot="-3961406">
            <a:off x="3669315" y="1869863"/>
            <a:ext cx="678656" cy="538460"/>
            <a:chOff x="0" y="0"/>
            <a:chExt cx="570" cy="603"/>
          </a:xfrm>
          <a:solidFill>
            <a:srgbClr val="F79646"/>
          </a:solidFill>
        </p:grpSpPr>
        <p:sp>
          <p:nvSpPr>
            <p:cNvPr id="109" name="AutoShape 9"/>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0" name="AutoShape 1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1" name="AutoShape 1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2" name="AutoShape 12"/>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3" name="AutoShape 13"/>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4" name="AutoShape 1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115" name="Group 43"/>
          <p:cNvGrpSpPr>
            <a:grpSpLocks/>
          </p:cNvGrpSpPr>
          <p:nvPr/>
        </p:nvGrpSpPr>
        <p:grpSpPr bwMode="auto">
          <a:xfrm rot="5820190">
            <a:off x="5977779" y="2114391"/>
            <a:ext cx="678656" cy="538460"/>
            <a:chOff x="0" y="0"/>
            <a:chExt cx="570" cy="603"/>
          </a:xfrm>
          <a:solidFill>
            <a:srgbClr val="F79646"/>
          </a:solidFill>
        </p:grpSpPr>
        <p:sp>
          <p:nvSpPr>
            <p:cNvPr id="116" name="AutoShape 44"/>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7" name="AutoShape 4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8" name="AutoShape 4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19" name="AutoShape 4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0" name="AutoShape 48"/>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1" name="AutoShape 4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122" name="Group 50"/>
          <p:cNvGrpSpPr>
            <a:grpSpLocks/>
          </p:cNvGrpSpPr>
          <p:nvPr/>
        </p:nvGrpSpPr>
        <p:grpSpPr bwMode="auto">
          <a:xfrm rot="3211122">
            <a:off x="5064592" y="716076"/>
            <a:ext cx="679847" cy="538460"/>
            <a:chOff x="0" y="0"/>
            <a:chExt cx="570" cy="603"/>
          </a:xfrm>
          <a:solidFill>
            <a:srgbClr val="F79646"/>
          </a:solidFill>
        </p:grpSpPr>
        <p:sp>
          <p:nvSpPr>
            <p:cNvPr id="123" name="AutoShape 51"/>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4" name="AutoShape 52"/>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5" name="AutoShape 5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6" name="AutoShape 54"/>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7" name="AutoShape 55"/>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28" name="AutoShape 56"/>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129" name="Group 57"/>
          <p:cNvGrpSpPr>
            <a:grpSpLocks/>
          </p:cNvGrpSpPr>
          <p:nvPr/>
        </p:nvGrpSpPr>
        <p:grpSpPr bwMode="auto">
          <a:xfrm rot="4611744">
            <a:off x="7716082" y="2173948"/>
            <a:ext cx="679847" cy="538460"/>
            <a:chOff x="0" y="0"/>
            <a:chExt cx="570" cy="603"/>
          </a:xfrm>
          <a:solidFill>
            <a:srgbClr val="F79646"/>
          </a:solidFill>
        </p:grpSpPr>
        <p:sp>
          <p:nvSpPr>
            <p:cNvPr id="130" name="AutoShape 58"/>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1" name="AutoShape 5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2" name="AutoShape 6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3" name="AutoShape 6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4" name="AutoShape 62"/>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35" name="AutoShape 6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2" name="Slide Number Placeholder 1"/>
          <p:cNvSpPr>
            <a:spLocks noGrp="1"/>
          </p:cNvSpPr>
          <p:nvPr>
            <p:ph type="sldNum" sz="quarter" idx="12"/>
          </p:nvPr>
        </p:nvSpPr>
        <p:spPr/>
        <p:txBody>
          <a:bodyPr/>
          <a:lstStyle/>
          <a:p>
            <a:fld id="{3886C9A7-D5B0-4415-B1B5-82932A135D18}" type="slidenum">
              <a:rPr lang="en-US" smtClean="0"/>
              <a:pPr/>
              <a:t>17</a:t>
            </a:fld>
            <a:endParaRPr lang="en-US" dirty="0"/>
          </a:p>
        </p:txBody>
      </p:sp>
    </p:spTree>
    <p:extLst>
      <p:ext uri="{BB962C8B-B14F-4D97-AF65-F5344CB8AC3E}">
        <p14:creationId xmlns:p14="http://schemas.microsoft.com/office/powerpoint/2010/main" val="302899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3119" y="1085850"/>
            <a:ext cx="4957763"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0" name="Rectangle 2"/>
          <p:cNvSpPr>
            <a:spLocks/>
          </p:cNvSpPr>
          <p:nvPr/>
        </p:nvSpPr>
        <p:spPr bwMode="auto">
          <a:xfrm>
            <a:off x="1908246" y="5751969"/>
            <a:ext cx="53203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ltLang="en-US" sz="2800" dirty="0">
                <a:latin typeface="Arial" panose="020B0604020202020204" pitchFamily="34" charset="0"/>
                <a:cs typeface="Arial" panose="020B0604020202020204" pitchFamily="34" charset="0"/>
                <a:sym typeface="Myriad Set Semibold" charset="0"/>
              </a:rPr>
              <a:t>General Motors EV1 (1996-1999)</a:t>
            </a:r>
          </a:p>
        </p:txBody>
      </p:sp>
      <p:sp>
        <p:nvSpPr>
          <p:cNvPr id="4" name="Slide Number Placeholder 3"/>
          <p:cNvSpPr>
            <a:spLocks noGrp="1"/>
          </p:cNvSpPr>
          <p:nvPr>
            <p:ph type="sldNum" sz="quarter" idx="12"/>
          </p:nvPr>
        </p:nvSpPr>
        <p:spPr/>
        <p:txBody>
          <a:bodyPr/>
          <a:lstStyle/>
          <a:p>
            <a:fld id="{3886C9A7-D5B0-4415-B1B5-82932A135D18}" type="slidenum">
              <a:rPr lang="en-US" smtClean="0"/>
              <a:pPr/>
              <a:t>18</a:t>
            </a:fld>
            <a:endParaRPr lang="en-US" dirty="0"/>
          </a:p>
        </p:txBody>
      </p:sp>
    </p:spTree>
    <p:extLst>
      <p:ext uri="{BB962C8B-B14F-4D97-AF65-F5344CB8AC3E}">
        <p14:creationId xmlns:p14="http://schemas.microsoft.com/office/powerpoint/2010/main" val="67664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792956" y="1866900"/>
            <a:ext cx="755808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lnSpc>
                <a:spcPct val="130000"/>
              </a:lnSpc>
            </a:pPr>
            <a:r>
              <a:rPr lang="en-US" altLang="en-US" sz="2800" dirty="0">
                <a:latin typeface="Arial" panose="020B0604020202020204" pitchFamily="34" charset="0"/>
                <a:cs typeface="Arial" panose="020B0604020202020204" pitchFamily="34" charset="0"/>
              </a:rPr>
              <a:t>“If the Mac company were a separate company, and the iPad company were a separate company, what would the Mac company build to compete with the iPad? And I think the answer is the MacBook Air."</a:t>
            </a:r>
          </a:p>
        </p:txBody>
      </p:sp>
      <p:sp>
        <p:nvSpPr>
          <p:cNvPr id="2" name="Slide Number Placeholder 1"/>
          <p:cNvSpPr>
            <a:spLocks noGrp="1"/>
          </p:cNvSpPr>
          <p:nvPr>
            <p:ph type="sldNum" sz="quarter" idx="12"/>
          </p:nvPr>
        </p:nvSpPr>
        <p:spPr/>
        <p:txBody>
          <a:bodyPr/>
          <a:lstStyle/>
          <a:p>
            <a:fld id="{3886C9A7-D5B0-4415-B1B5-82932A135D18}" type="slidenum">
              <a:rPr lang="en-US" smtClean="0"/>
              <a:pPr/>
              <a:t>19</a:t>
            </a:fld>
            <a:endParaRPr lang="en-US" dirty="0"/>
          </a:p>
        </p:txBody>
      </p:sp>
    </p:spTree>
    <p:extLst>
      <p:ext uri="{BB962C8B-B14F-4D97-AF65-F5344CB8AC3E}">
        <p14:creationId xmlns:p14="http://schemas.microsoft.com/office/powerpoint/2010/main" val="199779402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8" name="Rectangle 4"/>
          <p:cNvSpPr>
            <a:spLocks noChangeArrowheads="1"/>
          </p:cNvSpPr>
          <p:nvPr/>
        </p:nvSpPr>
        <p:spPr bwMode="auto">
          <a:xfrm>
            <a:off x="76200" y="228600"/>
            <a:ext cx="8610600" cy="1181100"/>
          </a:xfrm>
          <a:prstGeom prst="rect">
            <a:avLst/>
          </a:prstGeom>
          <a:noFill/>
          <a:ln w="9525">
            <a:noFill/>
            <a:miter lim="800000"/>
            <a:headEnd/>
            <a:tailEnd/>
          </a:ln>
          <a:effectLst/>
          <a:extLst/>
        </p:spPr>
        <p:txBody>
          <a:bodyPr anchor="ctr"/>
          <a:lstStyle>
            <a:lvl1pPr algn="ctr">
              <a:defRPr sz="3500" b="1">
                <a:solidFill>
                  <a:schemeClr val="tx2"/>
                </a:solidFill>
                <a:latin typeface="Arial" charset="0"/>
              </a:defRPr>
            </a:lvl1pPr>
            <a:lvl2pPr algn="ctr">
              <a:defRPr sz="3500" b="1">
                <a:solidFill>
                  <a:schemeClr val="tx2"/>
                </a:solidFill>
                <a:latin typeface="Arial" charset="0"/>
              </a:defRPr>
            </a:lvl2pPr>
            <a:lvl3pPr algn="ctr">
              <a:defRPr sz="3500" b="1">
                <a:solidFill>
                  <a:schemeClr val="tx2"/>
                </a:solidFill>
                <a:latin typeface="Arial" charset="0"/>
              </a:defRPr>
            </a:lvl3pPr>
            <a:lvl4pPr algn="ctr">
              <a:defRPr sz="3500" b="1">
                <a:solidFill>
                  <a:schemeClr val="tx2"/>
                </a:solidFill>
                <a:latin typeface="Arial" charset="0"/>
              </a:defRPr>
            </a:lvl4pPr>
            <a:lvl5pPr algn="ctr">
              <a:defRPr sz="3500" b="1">
                <a:solidFill>
                  <a:schemeClr val="tx2"/>
                </a:solidFill>
                <a:latin typeface="Arial" charset="0"/>
              </a:defRPr>
            </a:lvl5pPr>
            <a:lvl6pPr marL="457200" algn="ctr" eaLnBrk="0" fontAlgn="base" hangingPunct="0">
              <a:spcBef>
                <a:spcPct val="0"/>
              </a:spcBef>
              <a:spcAft>
                <a:spcPct val="0"/>
              </a:spcAft>
              <a:defRPr sz="3500" b="1">
                <a:solidFill>
                  <a:schemeClr val="tx2"/>
                </a:solidFill>
                <a:latin typeface="Arial" charset="0"/>
              </a:defRPr>
            </a:lvl6pPr>
            <a:lvl7pPr marL="914400" algn="ctr" eaLnBrk="0" fontAlgn="base" hangingPunct="0">
              <a:spcBef>
                <a:spcPct val="0"/>
              </a:spcBef>
              <a:spcAft>
                <a:spcPct val="0"/>
              </a:spcAft>
              <a:defRPr sz="3500" b="1">
                <a:solidFill>
                  <a:schemeClr val="tx2"/>
                </a:solidFill>
                <a:latin typeface="Arial" charset="0"/>
              </a:defRPr>
            </a:lvl7pPr>
            <a:lvl8pPr marL="1371600" algn="ctr" eaLnBrk="0" fontAlgn="base" hangingPunct="0">
              <a:spcBef>
                <a:spcPct val="0"/>
              </a:spcBef>
              <a:spcAft>
                <a:spcPct val="0"/>
              </a:spcAft>
              <a:defRPr sz="3500" b="1">
                <a:solidFill>
                  <a:schemeClr val="tx2"/>
                </a:solidFill>
                <a:latin typeface="Arial" charset="0"/>
              </a:defRPr>
            </a:lvl8pPr>
            <a:lvl9pPr marL="1828800" algn="ctr" eaLnBrk="0" fontAlgn="base" hangingPunct="0">
              <a:spcBef>
                <a:spcPct val="0"/>
              </a:spcBef>
              <a:spcAft>
                <a:spcPct val="0"/>
              </a:spcAft>
              <a:defRPr sz="3500" b="1">
                <a:solidFill>
                  <a:schemeClr val="tx2"/>
                </a:solidFill>
                <a:latin typeface="Arial" charset="0"/>
              </a:defRPr>
            </a:lvl9pPr>
          </a:lstStyle>
          <a:p>
            <a:r>
              <a:rPr lang="en-US" altLang="en-US" sz="3000" dirty="0">
                <a:solidFill>
                  <a:srgbClr val="FFFF99"/>
                </a:solidFill>
              </a:rPr>
              <a:t>Making Innovation Work provides three new, important perspectives for senior managers</a:t>
            </a:r>
          </a:p>
        </p:txBody>
      </p:sp>
      <p:sp>
        <p:nvSpPr>
          <p:cNvPr id="671749" name="Rectangle 5"/>
          <p:cNvSpPr>
            <a:spLocks noChangeArrowheads="1"/>
          </p:cNvSpPr>
          <p:nvPr/>
        </p:nvSpPr>
        <p:spPr bwMode="auto">
          <a:xfrm>
            <a:off x="381000" y="1026089"/>
            <a:ext cx="8229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5000"/>
              <a:buFont typeface="Monotype Sorts" pitchFamily="2" charset="2"/>
              <a:buChar char="u"/>
              <a:defRPr sz="3000">
                <a:solidFill>
                  <a:schemeClr val="tx1"/>
                </a:solidFill>
                <a:latin typeface="Arial" charset="0"/>
              </a:defRPr>
            </a:lvl1pPr>
            <a:lvl2pPr marL="747713" indent="-403225">
              <a:spcBef>
                <a:spcPct val="20000"/>
              </a:spcBef>
              <a:buClr>
                <a:schemeClr val="accent1"/>
              </a:buClr>
              <a:buSzPct val="100000"/>
              <a:buChar char="•"/>
              <a:defRPr sz="2600">
                <a:solidFill>
                  <a:schemeClr val="tx1"/>
                </a:solidFill>
                <a:latin typeface="Arial" charset="0"/>
              </a:defRPr>
            </a:lvl2pPr>
            <a:lvl3pPr marL="1092200" indent="-342900">
              <a:spcBef>
                <a:spcPct val="20000"/>
              </a:spcBef>
              <a:buClr>
                <a:schemeClr val="accent1"/>
              </a:buClr>
              <a:buSzPct val="100000"/>
              <a:buChar char="–"/>
              <a:defRPr sz="2200">
                <a:solidFill>
                  <a:schemeClr val="tx1"/>
                </a:solidFill>
                <a:latin typeface="Arial" charset="0"/>
              </a:defRPr>
            </a:lvl3pPr>
            <a:lvl4pPr marL="1423988" indent="-342900">
              <a:spcBef>
                <a:spcPct val="20000"/>
              </a:spcBef>
              <a:buClr>
                <a:schemeClr val="accent1"/>
              </a:buClr>
              <a:buSzPct val="100000"/>
              <a:buChar char="•"/>
              <a:defRPr>
                <a:solidFill>
                  <a:schemeClr val="tx1"/>
                </a:solidFill>
                <a:latin typeface="Arial" charset="0"/>
              </a:defRPr>
            </a:lvl4pPr>
            <a:lvl5pPr marL="1712913" indent="-342900">
              <a:spcBef>
                <a:spcPct val="20000"/>
              </a:spcBef>
              <a:buClr>
                <a:schemeClr val="accent1"/>
              </a:buClr>
              <a:buSzPct val="100000"/>
              <a:buChar char="–"/>
              <a:defRPr>
                <a:solidFill>
                  <a:schemeClr val="tx1"/>
                </a:solidFill>
                <a:latin typeface="Arial" charset="0"/>
              </a:defRPr>
            </a:lvl5pPr>
            <a:lvl6pPr marL="2170113" indent="-342900" eaLnBrk="0" fontAlgn="base" hangingPunct="0">
              <a:spcBef>
                <a:spcPct val="20000"/>
              </a:spcBef>
              <a:spcAft>
                <a:spcPct val="0"/>
              </a:spcAft>
              <a:buClr>
                <a:schemeClr val="accent1"/>
              </a:buClr>
              <a:buSzPct val="100000"/>
              <a:buChar char="–"/>
              <a:defRPr>
                <a:solidFill>
                  <a:schemeClr val="tx1"/>
                </a:solidFill>
                <a:latin typeface="Arial" charset="0"/>
              </a:defRPr>
            </a:lvl6pPr>
            <a:lvl7pPr marL="2627313" indent="-342900" eaLnBrk="0" fontAlgn="base" hangingPunct="0">
              <a:spcBef>
                <a:spcPct val="20000"/>
              </a:spcBef>
              <a:spcAft>
                <a:spcPct val="0"/>
              </a:spcAft>
              <a:buClr>
                <a:schemeClr val="accent1"/>
              </a:buClr>
              <a:buSzPct val="100000"/>
              <a:buChar char="–"/>
              <a:defRPr>
                <a:solidFill>
                  <a:schemeClr val="tx1"/>
                </a:solidFill>
                <a:latin typeface="Arial" charset="0"/>
              </a:defRPr>
            </a:lvl7pPr>
            <a:lvl8pPr marL="3084513" indent="-342900" eaLnBrk="0" fontAlgn="base" hangingPunct="0">
              <a:spcBef>
                <a:spcPct val="20000"/>
              </a:spcBef>
              <a:spcAft>
                <a:spcPct val="0"/>
              </a:spcAft>
              <a:buClr>
                <a:schemeClr val="accent1"/>
              </a:buClr>
              <a:buSzPct val="100000"/>
              <a:buChar char="–"/>
              <a:defRPr>
                <a:solidFill>
                  <a:schemeClr val="tx1"/>
                </a:solidFill>
                <a:latin typeface="Arial" charset="0"/>
              </a:defRPr>
            </a:lvl8pPr>
            <a:lvl9pPr marL="3541713" indent="-342900" eaLnBrk="0" fontAlgn="base" hangingPunct="0">
              <a:spcBef>
                <a:spcPct val="20000"/>
              </a:spcBef>
              <a:spcAft>
                <a:spcPct val="0"/>
              </a:spcAft>
              <a:buClr>
                <a:schemeClr val="accent1"/>
              </a:buClr>
              <a:buSzPct val="100000"/>
              <a:buChar char="–"/>
              <a:defRPr>
                <a:solidFill>
                  <a:schemeClr val="tx1"/>
                </a:solidFill>
                <a:latin typeface="Arial" charset="0"/>
              </a:defRPr>
            </a:lvl9pPr>
          </a:lstStyle>
          <a:p>
            <a:pPr lvl="2">
              <a:buClr>
                <a:schemeClr val="tx2"/>
              </a:buClr>
              <a:buFont typeface="Wingdings" pitchFamily="2" charset="2"/>
              <a:buAutoNum type="arabicPeriod"/>
            </a:pPr>
            <a:endParaRPr lang="en-US" altLang="en-US" sz="2400" dirty="0" smtClean="0"/>
          </a:p>
          <a:p>
            <a:pPr lvl="2">
              <a:buClr>
                <a:schemeClr val="tx2"/>
              </a:buClr>
              <a:buFont typeface="Wingdings" pitchFamily="2" charset="2"/>
              <a:buAutoNum type="arabicPeriod"/>
            </a:pPr>
            <a:r>
              <a:rPr lang="en-US" altLang="en-US" sz="2400" dirty="0" smtClean="0"/>
              <a:t>Innovation</a:t>
            </a:r>
            <a:r>
              <a:rPr lang="en-US" altLang="en-US" sz="2400" dirty="0"/>
              <a:t>, like many business functions, is a management process that requires specific tools, rules and discipline—it is not mysterious. </a:t>
            </a:r>
            <a:endParaRPr lang="en-US" altLang="en-US" sz="2400" dirty="0" smtClean="0"/>
          </a:p>
          <a:p>
            <a:pPr lvl="2">
              <a:buClr>
                <a:schemeClr val="tx2"/>
              </a:buClr>
              <a:buFont typeface="Wingdings" pitchFamily="2" charset="2"/>
              <a:buAutoNum type="arabicPeriod"/>
            </a:pPr>
            <a:endParaRPr lang="en-US" altLang="en-US" sz="2800" dirty="0"/>
          </a:p>
          <a:p>
            <a:pPr lvl="2">
              <a:buClr>
                <a:schemeClr val="tx2"/>
              </a:buClr>
              <a:buFont typeface="Wingdings" pitchFamily="2" charset="2"/>
              <a:buAutoNum type="arabicPeriod"/>
            </a:pPr>
            <a:r>
              <a:rPr lang="en-US" altLang="en-US" sz="2400" dirty="0"/>
              <a:t>Innovation requires the right measurement and rewards to deliver sustained, high yields. </a:t>
            </a:r>
            <a:endParaRPr lang="en-US" altLang="en-US" sz="2400" dirty="0" smtClean="0"/>
          </a:p>
          <a:p>
            <a:pPr lvl="2">
              <a:buClr>
                <a:schemeClr val="tx2"/>
              </a:buClr>
              <a:buFont typeface="Wingdings" pitchFamily="2" charset="2"/>
              <a:buAutoNum type="arabicPeriod"/>
            </a:pPr>
            <a:endParaRPr lang="en-US" altLang="en-US" sz="2400" dirty="0"/>
          </a:p>
          <a:p>
            <a:pPr lvl="2">
              <a:buClr>
                <a:schemeClr val="tx2"/>
              </a:buClr>
              <a:buFont typeface="Wingdings" pitchFamily="2" charset="2"/>
              <a:buAutoNum type="arabicPeriod"/>
            </a:pPr>
            <a:endParaRPr lang="en-US" altLang="en-US" sz="2400" dirty="0"/>
          </a:p>
          <a:p>
            <a:pPr lvl="2">
              <a:buClr>
                <a:schemeClr val="tx2"/>
              </a:buClr>
              <a:buFont typeface="Wingdings" pitchFamily="2" charset="2"/>
              <a:buAutoNum type="arabicPeriod"/>
            </a:pPr>
            <a:endParaRPr lang="en-US" altLang="en-US" sz="2800" dirty="0"/>
          </a:p>
          <a:p>
            <a:pPr lvl="2">
              <a:buClr>
                <a:schemeClr val="tx2"/>
              </a:buClr>
              <a:buFont typeface="Wingdings" pitchFamily="2" charset="2"/>
              <a:buAutoNum type="arabicPeriod"/>
            </a:pPr>
            <a:endParaRPr lang="en-US" altLang="en-US" sz="2000" dirty="0"/>
          </a:p>
          <a:p>
            <a:pPr marL="749300" lvl="2" indent="0">
              <a:buClr>
                <a:schemeClr val="tx2"/>
              </a:buClr>
              <a:buNone/>
            </a:pPr>
            <a:endParaRPr lang="en-US" altLang="en-US" dirty="0"/>
          </a:p>
          <a:p>
            <a:pPr lvl="2">
              <a:buClr>
                <a:schemeClr val="tx2"/>
              </a:buClr>
              <a:buFont typeface="Wingdings" pitchFamily="2" charset="2"/>
              <a:buNone/>
            </a:pPr>
            <a:endParaRPr lang="en-US" altLang="en-US" sz="1500" dirty="0"/>
          </a:p>
        </p:txBody>
      </p:sp>
      <p:sp>
        <p:nvSpPr>
          <p:cNvPr id="2" name="Slide Number Placeholder 1"/>
          <p:cNvSpPr>
            <a:spLocks noGrp="1"/>
          </p:cNvSpPr>
          <p:nvPr>
            <p:ph type="sldNum" sz="quarter" idx="12"/>
          </p:nvPr>
        </p:nvSpPr>
        <p:spPr/>
        <p:txBody>
          <a:bodyPr/>
          <a:lstStyle/>
          <a:p>
            <a:fld id="{3886C9A7-D5B0-4415-B1B5-82932A135D18}" type="slidenum">
              <a:rPr lang="en-US" smtClean="0"/>
              <a:pPr/>
              <a:t>2</a:t>
            </a:fld>
            <a:endParaRPr lang="en-US" dirty="0"/>
          </a:p>
        </p:txBody>
      </p:sp>
      <p:sp>
        <p:nvSpPr>
          <p:cNvPr id="8" name="Rectangle 5"/>
          <p:cNvSpPr>
            <a:spLocks noChangeArrowheads="1"/>
          </p:cNvSpPr>
          <p:nvPr/>
        </p:nvSpPr>
        <p:spPr bwMode="auto">
          <a:xfrm>
            <a:off x="381000" y="4033378"/>
            <a:ext cx="7696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5000"/>
              <a:buFont typeface="Monotype Sorts" pitchFamily="2" charset="2"/>
              <a:buChar char="u"/>
              <a:defRPr sz="3000">
                <a:solidFill>
                  <a:schemeClr val="tx1"/>
                </a:solidFill>
                <a:latin typeface="Arial" charset="0"/>
              </a:defRPr>
            </a:lvl1pPr>
            <a:lvl2pPr marL="747713" indent="-403225">
              <a:spcBef>
                <a:spcPct val="20000"/>
              </a:spcBef>
              <a:buClr>
                <a:schemeClr val="accent1"/>
              </a:buClr>
              <a:buSzPct val="100000"/>
              <a:buChar char="•"/>
              <a:defRPr sz="2600">
                <a:solidFill>
                  <a:schemeClr val="tx1"/>
                </a:solidFill>
                <a:latin typeface="Arial" charset="0"/>
              </a:defRPr>
            </a:lvl2pPr>
            <a:lvl3pPr marL="1092200" indent="-342900">
              <a:spcBef>
                <a:spcPct val="20000"/>
              </a:spcBef>
              <a:buClr>
                <a:schemeClr val="accent1"/>
              </a:buClr>
              <a:buSzPct val="100000"/>
              <a:buChar char="–"/>
              <a:defRPr sz="2200">
                <a:solidFill>
                  <a:schemeClr val="tx1"/>
                </a:solidFill>
                <a:latin typeface="Arial" charset="0"/>
              </a:defRPr>
            </a:lvl3pPr>
            <a:lvl4pPr marL="1423988" indent="-342900">
              <a:spcBef>
                <a:spcPct val="20000"/>
              </a:spcBef>
              <a:buClr>
                <a:schemeClr val="accent1"/>
              </a:buClr>
              <a:buSzPct val="100000"/>
              <a:buChar char="•"/>
              <a:defRPr>
                <a:solidFill>
                  <a:schemeClr val="tx1"/>
                </a:solidFill>
                <a:latin typeface="Arial" charset="0"/>
              </a:defRPr>
            </a:lvl4pPr>
            <a:lvl5pPr marL="1712913" indent="-342900">
              <a:spcBef>
                <a:spcPct val="20000"/>
              </a:spcBef>
              <a:buClr>
                <a:schemeClr val="accent1"/>
              </a:buClr>
              <a:buSzPct val="100000"/>
              <a:buChar char="–"/>
              <a:defRPr>
                <a:solidFill>
                  <a:schemeClr val="tx1"/>
                </a:solidFill>
                <a:latin typeface="Arial" charset="0"/>
              </a:defRPr>
            </a:lvl5pPr>
            <a:lvl6pPr marL="2170113" indent="-342900" eaLnBrk="0" fontAlgn="base" hangingPunct="0">
              <a:spcBef>
                <a:spcPct val="20000"/>
              </a:spcBef>
              <a:spcAft>
                <a:spcPct val="0"/>
              </a:spcAft>
              <a:buClr>
                <a:schemeClr val="accent1"/>
              </a:buClr>
              <a:buSzPct val="100000"/>
              <a:buChar char="–"/>
              <a:defRPr>
                <a:solidFill>
                  <a:schemeClr val="tx1"/>
                </a:solidFill>
                <a:latin typeface="Arial" charset="0"/>
              </a:defRPr>
            </a:lvl6pPr>
            <a:lvl7pPr marL="2627313" indent="-342900" eaLnBrk="0" fontAlgn="base" hangingPunct="0">
              <a:spcBef>
                <a:spcPct val="20000"/>
              </a:spcBef>
              <a:spcAft>
                <a:spcPct val="0"/>
              </a:spcAft>
              <a:buClr>
                <a:schemeClr val="accent1"/>
              </a:buClr>
              <a:buSzPct val="100000"/>
              <a:buChar char="–"/>
              <a:defRPr>
                <a:solidFill>
                  <a:schemeClr val="tx1"/>
                </a:solidFill>
                <a:latin typeface="Arial" charset="0"/>
              </a:defRPr>
            </a:lvl7pPr>
            <a:lvl8pPr marL="3084513" indent="-342900" eaLnBrk="0" fontAlgn="base" hangingPunct="0">
              <a:spcBef>
                <a:spcPct val="20000"/>
              </a:spcBef>
              <a:spcAft>
                <a:spcPct val="0"/>
              </a:spcAft>
              <a:buClr>
                <a:schemeClr val="accent1"/>
              </a:buClr>
              <a:buSzPct val="100000"/>
              <a:buChar char="–"/>
              <a:defRPr>
                <a:solidFill>
                  <a:schemeClr val="tx1"/>
                </a:solidFill>
                <a:latin typeface="Arial" charset="0"/>
              </a:defRPr>
            </a:lvl8pPr>
            <a:lvl9pPr marL="3541713" indent="-342900" eaLnBrk="0" fontAlgn="base" hangingPunct="0">
              <a:spcBef>
                <a:spcPct val="20000"/>
              </a:spcBef>
              <a:spcAft>
                <a:spcPct val="0"/>
              </a:spcAft>
              <a:buClr>
                <a:schemeClr val="accent1"/>
              </a:buClr>
              <a:buSzPct val="100000"/>
              <a:buChar char="–"/>
              <a:defRPr>
                <a:solidFill>
                  <a:schemeClr val="tx1"/>
                </a:solidFill>
                <a:latin typeface="Arial" charset="0"/>
              </a:defRPr>
            </a:lvl9pPr>
          </a:lstStyle>
          <a:p>
            <a:pPr lvl="2">
              <a:buClr>
                <a:schemeClr val="tx2"/>
              </a:buClr>
              <a:buFont typeface="Wingdings" pitchFamily="2" charset="2"/>
              <a:buNone/>
            </a:pPr>
            <a:endParaRPr lang="en-US" altLang="en-US" sz="2400" dirty="0" smtClean="0"/>
          </a:p>
          <a:p>
            <a:pPr lvl="2">
              <a:buClr>
                <a:schemeClr val="tx2"/>
              </a:buClr>
              <a:buFont typeface="Wingdings" pitchFamily="2" charset="2"/>
              <a:buNone/>
            </a:pPr>
            <a:r>
              <a:rPr lang="en-US" altLang="en-US" sz="2400" dirty="0" smtClean="0"/>
              <a:t>3</a:t>
            </a:r>
            <a:r>
              <a:rPr lang="en-US" altLang="en-US" sz="2400" dirty="0"/>
              <a:t>. </a:t>
            </a:r>
            <a:r>
              <a:rPr lang="en-US" altLang="en-US" sz="2400" dirty="0" smtClean="0"/>
              <a:t>Companies </a:t>
            </a:r>
            <a:r>
              <a:rPr lang="en-US" altLang="en-US" sz="2400" dirty="0"/>
              <a:t>can use innovation to grow, hold their own against powerful competitors, or even to redefine an industry by employing combinations of business model innovation and technology innovation. </a:t>
            </a:r>
          </a:p>
          <a:p>
            <a:pPr marL="0" indent="0">
              <a:buNone/>
            </a:pPr>
            <a:endParaRPr lang="en-US" altLang="en-US" sz="2400" dirty="0"/>
          </a:p>
        </p:txBody>
      </p:sp>
    </p:spTree>
    <p:extLst>
      <p:ext uri="{BB962C8B-B14F-4D97-AF65-F5344CB8AC3E}">
        <p14:creationId xmlns:p14="http://schemas.microsoft.com/office/powerpoint/2010/main" val="3521562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1"/>
          <p:cNvGrpSpPr>
            <a:grpSpLocks/>
          </p:cNvGrpSpPr>
          <p:nvPr/>
        </p:nvGrpSpPr>
        <p:grpSpPr bwMode="auto">
          <a:xfrm>
            <a:off x="2109193" y="752475"/>
            <a:ext cx="509885" cy="719138"/>
            <a:chOff x="0" y="0"/>
            <a:chExt cx="570" cy="603"/>
          </a:xfrm>
          <a:solidFill>
            <a:srgbClr val="F79646"/>
          </a:solidFill>
        </p:grpSpPr>
        <p:sp>
          <p:nvSpPr>
            <p:cNvPr id="55298" name="AutoShape 2"/>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299" name="AutoShape 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0" name="AutoShape 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1" name="AutoShape 5"/>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2" name="AutoShape 6"/>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3" name="AutoShape 7"/>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04" name="Group 8"/>
          <p:cNvGrpSpPr>
            <a:grpSpLocks/>
          </p:cNvGrpSpPr>
          <p:nvPr/>
        </p:nvGrpSpPr>
        <p:grpSpPr bwMode="auto">
          <a:xfrm rot="-3961406">
            <a:off x="3418731" y="1460749"/>
            <a:ext cx="678656" cy="538460"/>
            <a:chOff x="0" y="0"/>
            <a:chExt cx="570" cy="603"/>
          </a:xfrm>
          <a:solidFill>
            <a:srgbClr val="F79646"/>
          </a:solidFill>
        </p:grpSpPr>
        <p:sp>
          <p:nvSpPr>
            <p:cNvPr id="55305" name="AutoShape 9"/>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6" name="AutoShape 1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7" name="AutoShape 1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8" name="AutoShape 12"/>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09" name="AutoShape 13"/>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0" name="AutoShape 1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11" name="Group 15"/>
          <p:cNvGrpSpPr>
            <a:grpSpLocks/>
          </p:cNvGrpSpPr>
          <p:nvPr/>
        </p:nvGrpSpPr>
        <p:grpSpPr bwMode="auto">
          <a:xfrm rot="-3961406">
            <a:off x="1380976" y="4177755"/>
            <a:ext cx="678656" cy="538460"/>
            <a:chOff x="0" y="0"/>
            <a:chExt cx="570" cy="603"/>
          </a:xfrm>
          <a:solidFill>
            <a:srgbClr val="F79646"/>
          </a:solidFill>
        </p:grpSpPr>
        <p:sp>
          <p:nvSpPr>
            <p:cNvPr id="55312" name="AutoShape 1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3" name="AutoShape 1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4" name="AutoShape 1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5" name="AutoShape 19"/>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6" name="AutoShape 2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17" name="AutoShape 2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18" name="Group 22"/>
          <p:cNvGrpSpPr>
            <a:grpSpLocks/>
          </p:cNvGrpSpPr>
          <p:nvPr/>
        </p:nvGrpSpPr>
        <p:grpSpPr bwMode="auto">
          <a:xfrm rot="-9817593">
            <a:off x="4042470" y="4636294"/>
            <a:ext cx="509885" cy="719138"/>
            <a:chOff x="0" y="0"/>
            <a:chExt cx="571" cy="603"/>
          </a:xfrm>
          <a:solidFill>
            <a:srgbClr val="F79646"/>
          </a:solidFill>
        </p:grpSpPr>
        <p:sp>
          <p:nvSpPr>
            <p:cNvPr id="55319" name="AutoShape 23"/>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0" name="AutoShape 24"/>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1" name="AutoShape 25"/>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2" name="AutoShape 26"/>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3" name="AutoShape 27"/>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4" name="AutoShape 28"/>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25" name="Group 29"/>
          <p:cNvGrpSpPr>
            <a:grpSpLocks/>
          </p:cNvGrpSpPr>
          <p:nvPr/>
        </p:nvGrpSpPr>
        <p:grpSpPr bwMode="auto">
          <a:xfrm rot="-8619158">
            <a:off x="2597647" y="5342335"/>
            <a:ext cx="508992" cy="717947"/>
            <a:chOff x="0" y="0"/>
            <a:chExt cx="570" cy="603"/>
          </a:xfrm>
          <a:solidFill>
            <a:srgbClr val="F79646"/>
          </a:solidFill>
        </p:grpSpPr>
        <p:sp>
          <p:nvSpPr>
            <p:cNvPr id="55326" name="AutoShape 3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7" name="AutoShape 31"/>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8" name="AutoShape 3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29" name="AutoShape 3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0" name="AutoShape 3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1" name="AutoShape 35"/>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32" name="Group 36"/>
          <p:cNvGrpSpPr>
            <a:grpSpLocks/>
          </p:cNvGrpSpPr>
          <p:nvPr/>
        </p:nvGrpSpPr>
        <p:grpSpPr bwMode="auto">
          <a:xfrm rot="-10609252">
            <a:off x="6369547" y="4088607"/>
            <a:ext cx="508992" cy="717947"/>
            <a:chOff x="0" y="0"/>
            <a:chExt cx="570" cy="603"/>
          </a:xfrm>
          <a:solidFill>
            <a:srgbClr val="F79646"/>
          </a:solidFill>
        </p:grpSpPr>
        <p:sp>
          <p:nvSpPr>
            <p:cNvPr id="55333" name="AutoShape 3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4" name="AutoShape 3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5" name="AutoShape 3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6" name="AutoShape 4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7" name="AutoShape 4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38" name="AutoShape 4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39" name="Group 43"/>
          <p:cNvGrpSpPr>
            <a:grpSpLocks/>
          </p:cNvGrpSpPr>
          <p:nvPr/>
        </p:nvGrpSpPr>
        <p:grpSpPr bwMode="auto">
          <a:xfrm rot="5820190">
            <a:off x="6284268" y="1571477"/>
            <a:ext cx="678656" cy="538460"/>
            <a:chOff x="0" y="0"/>
            <a:chExt cx="570" cy="603"/>
          </a:xfrm>
          <a:solidFill>
            <a:srgbClr val="F79646"/>
          </a:solidFill>
        </p:grpSpPr>
        <p:sp>
          <p:nvSpPr>
            <p:cNvPr id="55340" name="AutoShape 44"/>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1" name="AutoShape 4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2" name="AutoShape 4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3" name="AutoShape 4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4" name="AutoShape 48"/>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5" name="AutoShape 4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46" name="Group 50"/>
          <p:cNvGrpSpPr>
            <a:grpSpLocks/>
          </p:cNvGrpSpPr>
          <p:nvPr/>
        </p:nvGrpSpPr>
        <p:grpSpPr bwMode="auto">
          <a:xfrm rot="3211122">
            <a:off x="5059412" y="768400"/>
            <a:ext cx="679847" cy="538460"/>
            <a:chOff x="0" y="0"/>
            <a:chExt cx="570" cy="603"/>
          </a:xfrm>
          <a:solidFill>
            <a:srgbClr val="F79646"/>
          </a:solidFill>
        </p:grpSpPr>
        <p:sp>
          <p:nvSpPr>
            <p:cNvPr id="55347" name="AutoShape 51"/>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8" name="AutoShape 52"/>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49" name="AutoShape 5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0" name="AutoShape 54"/>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1" name="AutoShape 55"/>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2" name="AutoShape 56"/>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53" name="Group 57"/>
          <p:cNvGrpSpPr>
            <a:grpSpLocks/>
          </p:cNvGrpSpPr>
          <p:nvPr/>
        </p:nvGrpSpPr>
        <p:grpSpPr bwMode="auto">
          <a:xfrm rot="4611744">
            <a:off x="7621340" y="2851994"/>
            <a:ext cx="679847" cy="538460"/>
            <a:chOff x="0" y="0"/>
            <a:chExt cx="570" cy="603"/>
          </a:xfrm>
          <a:solidFill>
            <a:srgbClr val="F79646"/>
          </a:solidFill>
        </p:grpSpPr>
        <p:sp>
          <p:nvSpPr>
            <p:cNvPr id="55354" name="AutoShape 58"/>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5" name="AutoShape 5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6" name="AutoShape 6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7" name="AutoShape 6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8" name="AutoShape 62"/>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59" name="AutoShape 6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60" name="Group 64"/>
          <p:cNvGrpSpPr>
            <a:grpSpLocks/>
          </p:cNvGrpSpPr>
          <p:nvPr/>
        </p:nvGrpSpPr>
        <p:grpSpPr bwMode="auto">
          <a:xfrm rot="-7534724">
            <a:off x="5583585" y="5608291"/>
            <a:ext cx="679847" cy="538460"/>
            <a:chOff x="0" y="0"/>
            <a:chExt cx="570" cy="603"/>
          </a:xfrm>
          <a:solidFill>
            <a:srgbClr val="F79646"/>
          </a:solidFill>
        </p:grpSpPr>
        <p:sp>
          <p:nvSpPr>
            <p:cNvPr id="55361" name="AutoShape 65"/>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2" name="AutoShape 6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3" name="AutoShape 6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4" name="AutoShape 6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5" name="AutoShape 69"/>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6" name="AutoShape 7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67" name="Group 71"/>
          <p:cNvGrpSpPr>
            <a:grpSpLocks/>
          </p:cNvGrpSpPr>
          <p:nvPr/>
        </p:nvGrpSpPr>
        <p:grpSpPr bwMode="auto">
          <a:xfrm rot="3211122">
            <a:off x="1009055" y="2492574"/>
            <a:ext cx="678656" cy="539353"/>
            <a:chOff x="0" y="0"/>
            <a:chExt cx="570" cy="603"/>
          </a:xfrm>
          <a:solidFill>
            <a:srgbClr val="F79646"/>
          </a:solidFill>
        </p:grpSpPr>
        <p:sp>
          <p:nvSpPr>
            <p:cNvPr id="55368" name="AutoShape 7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69" name="AutoShape 7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0" name="AutoShape 7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1" name="AutoShape 7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2" name="AutoShape 7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3" name="AutoShape 7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74" name="Group 78"/>
          <p:cNvGrpSpPr>
            <a:grpSpLocks/>
          </p:cNvGrpSpPr>
          <p:nvPr/>
        </p:nvGrpSpPr>
        <p:grpSpPr bwMode="auto">
          <a:xfrm rot="5820190">
            <a:off x="998786" y="5568405"/>
            <a:ext cx="678656" cy="538460"/>
            <a:chOff x="0" y="0"/>
            <a:chExt cx="570" cy="603"/>
          </a:xfrm>
          <a:solidFill>
            <a:srgbClr val="F79646"/>
          </a:solidFill>
        </p:grpSpPr>
        <p:sp>
          <p:nvSpPr>
            <p:cNvPr id="55375" name="AutoShape 7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6" name="AutoShape 8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7" name="AutoShape 8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8" name="AutoShape 8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79" name="AutoShape 8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0" name="AutoShape 8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81" name="Group 85"/>
          <p:cNvGrpSpPr>
            <a:grpSpLocks/>
          </p:cNvGrpSpPr>
          <p:nvPr/>
        </p:nvGrpSpPr>
        <p:grpSpPr bwMode="auto">
          <a:xfrm rot="-7534724">
            <a:off x="7327553" y="5353497"/>
            <a:ext cx="679847" cy="538460"/>
            <a:chOff x="0" y="0"/>
            <a:chExt cx="570" cy="603"/>
          </a:xfrm>
          <a:solidFill>
            <a:srgbClr val="F79646"/>
          </a:solidFill>
        </p:grpSpPr>
        <p:sp>
          <p:nvSpPr>
            <p:cNvPr id="55382" name="AutoShape 8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3" name="AutoShape 8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4" name="AutoShape 8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5" name="AutoShape 8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6" name="AutoShape 9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87" name="AutoShape 9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5388" name="Group 92"/>
          <p:cNvGrpSpPr>
            <a:grpSpLocks/>
          </p:cNvGrpSpPr>
          <p:nvPr/>
        </p:nvGrpSpPr>
        <p:grpSpPr bwMode="auto">
          <a:xfrm rot="9403912">
            <a:off x="7451824" y="444103"/>
            <a:ext cx="509885" cy="717947"/>
            <a:chOff x="0" y="0"/>
            <a:chExt cx="570" cy="603"/>
          </a:xfrm>
          <a:solidFill>
            <a:srgbClr val="F79646"/>
          </a:solidFill>
        </p:grpSpPr>
        <p:sp>
          <p:nvSpPr>
            <p:cNvPr id="55389" name="AutoShape 9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90" name="AutoShape 9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91" name="AutoShape 9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92" name="AutoShape 9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93" name="AutoShape 9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5394" name="AutoShape 9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55395" name="Rectangle 99"/>
          <p:cNvSpPr>
            <a:spLocks/>
          </p:cNvSpPr>
          <p:nvPr/>
        </p:nvSpPr>
        <p:spPr bwMode="auto">
          <a:xfrm>
            <a:off x="850106" y="2819400"/>
            <a:ext cx="74437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a:latin typeface="Arial" panose="020B0604020202020204" pitchFamily="34" charset="0"/>
                <a:cs typeface="Arial" panose="020B0604020202020204" pitchFamily="34" charset="0"/>
                <a:sym typeface="Myriad Set Medium" charset="0"/>
              </a:rPr>
              <a:t>“Our customers aren’t asking for that.”</a:t>
            </a:r>
          </a:p>
        </p:txBody>
      </p:sp>
      <p:sp>
        <p:nvSpPr>
          <p:cNvPr id="2" name="Slide Number Placeholder 1"/>
          <p:cNvSpPr>
            <a:spLocks noGrp="1"/>
          </p:cNvSpPr>
          <p:nvPr>
            <p:ph type="sldNum" sz="quarter" idx="12"/>
          </p:nvPr>
        </p:nvSpPr>
        <p:spPr/>
        <p:txBody>
          <a:bodyPr/>
          <a:lstStyle/>
          <a:p>
            <a:fld id="{3886C9A7-D5B0-4415-B1B5-82932A135D18}" type="slidenum">
              <a:rPr lang="en-US" smtClean="0"/>
              <a:pPr/>
              <a:t>20</a:t>
            </a:fld>
            <a:endParaRPr lang="en-US" dirty="0"/>
          </a:p>
        </p:txBody>
      </p:sp>
    </p:spTree>
    <p:extLst>
      <p:ext uri="{BB962C8B-B14F-4D97-AF65-F5344CB8AC3E}">
        <p14:creationId xmlns:p14="http://schemas.microsoft.com/office/powerpoint/2010/main" val="17547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p:cNvGrpSpPr>
            <a:grpSpLocks/>
          </p:cNvGrpSpPr>
          <p:nvPr/>
        </p:nvGrpSpPr>
        <p:grpSpPr bwMode="auto">
          <a:xfrm>
            <a:off x="1234976" y="3005138"/>
            <a:ext cx="6973193" cy="2222897"/>
            <a:chOff x="0" y="0"/>
            <a:chExt cx="7808" cy="1867"/>
          </a:xfrm>
        </p:grpSpPr>
        <p:sp>
          <p:nvSpPr>
            <p:cNvPr id="56322" name="Rectangle 2"/>
            <p:cNvSpPr>
              <a:spLocks/>
            </p:cNvSpPr>
            <p:nvPr/>
          </p:nvSpPr>
          <p:spPr bwMode="auto">
            <a:xfrm>
              <a:off x="0" y="0"/>
              <a:ext cx="746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altLang="en-US" sz="2800" dirty="0">
                  <a:latin typeface="Arial" panose="020B0604020202020204" pitchFamily="34" charset="0"/>
                  <a:cs typeface="Arial" panose="020B0604020202020204" pitchFamily="34" charset="0"/>
                </a:rPr>
                <a:t>"If I'd asked my customers what they wanted, they'd  have said a faster horse."</a:t>
              </a:r>
            </a:p>
          </p:txBody>
        </p:sp>
        <p:sp>
          <p:nvSpPr>
            <p:cNvPr id="56323" name="Rectangle 3"/>
            <p:cNvSpPr>
              <a:spLocks/>
            </p:cNvSpPr>
            <p:nvPr/>
          </p:nvSpPr>
          <p:spPr bwMode="auto">
            <a:xfrm>
              <a:off x="5187" y="1507"/>
              <a:ext cx="262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altLang="en-US" sz="2800" dirty="0">
                  <a:latin typeface="Arial" panose="020B0604020202020204" pitchFamily="34" charset="0"/>
                  <a:cs typeface="Arial" panose="020B0604020202020204" pitchFamily="34" charset="0"/>
                </a:rPr>
                <a:t>- Henry Ford</a:t>
              </a:r>
            </a:p>
          </p:txBody>
        </p:sp>
      </p:grpSp>
      <p:sp>
        <p:nvSpPr>
          <p:cNvPr id="2" name="Slide Number Placeholder 1"/>
          <p:cNvSpPr>
            <a:spLocks noGrp="1"/>
          </p:cNvSpPr>
          <p:nvPr>
            <p:ph type="sldNum" sz="quarter" idx="12"/>
          </p:nvPr>
        </p:nvSpPr>
        <p:spPr/>
        <p:txBody>
          <a:bodyPr/>
          <a:lstStyle/>
          <a:p>
            <a:fld id="{3886C9A7-D5B0-4415-B1B5-82932A135D18}" type="slidenum">
              <a:rPr lang="en-US" smtClean="0"/>
              <a:pPr/>
              <a:t>21</a:t>
            </a:fld>
            <a:endParaRPr lang="en-US" dirty="0"/>
          </a:p>
        </p:txBody>
      </p:sp>
    </p:spTree>
    <p:extLst>
      <p:ext uri="{BB962C8B-B14F-4D97-AF65-F5344CB8AC3E}">
        <p14:creationId xmlns:p14="http://schemas.microsoft.com/office/powerpoint/2010/main" val="1486472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1"/>
          <p:cNvGrpSpPr>
            <a:grpSpLocks/>
          </p:cNvGrpSpPr>
          <p:nvPr/>
        </p:nvGrpSpPr>
        <p:grpSpPr bwMode="auto">
          <a:xfrm>
            <a:off x="2109193" y="752475"/>
            <a:ext cx="509885" cy="719138"/>
            <a:chOff x="0" y="0"/>
            <a:chExt cx="570" cy="603"/>
          </a:xfrm>
          <a:solidFill>
            <a:srgbClr val="F79646"/>
          </a:solidFill>
        </p:grpSpPr>
        <p:sp>
          <p:nvSpPr>
            <p:cNvPr id="59394" name="AutoShape 2"/>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395" name="AutoShape 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396" name="AutoShape 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397" name="AutoShape 5"/>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398" name="AutoShape 6"/>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399" name="AutoShape 7"/>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00" name="Group 8"/>
          <p:cNvGrpSpPr>
            <a:grpSpLocks/>
          </p:cNvGrpSpPr>
          <p:nvPr/>
        </p:nvGrpSpPr>
        <p:grpSpPr bwMode="auto">
          <a:xfrm rot="-3961406">
            <a:off x="3418731" y="1460749"/>
            <a:ext cx="678656" cy="538460"/>
            <a:chOff x="0" y="0"/>
            <a:chExt cx="570" cy="603"/>
          </a:xfrm>
          <a:solidFill>
            <a:srgbClr val="F79646"/>
          </a:solidFill>
        </p:grpSpPr>
        <p:sp>
          <p:nvSpPr>
            <p:cNvPr id="59401" name="AutoShape 9"/>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2" name="AutoShape 1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3" name="AutoShape 1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4" name="AutoShape 12"/>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5" name="AutoShape 13"/>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6" name="AutoShape 1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07" name="Group 15"/>
          <p:cNvGrpSpPr>
            <a:grpSpLocks/>
          </p:cNvGrpSpPr>
          <p:nvPr/>
        </p:nvGrpSpPr>
        <p:grpSpPr bwMode="auto">
          <a:xfrm rot="-3961406">
            <a:off x="1380976" y="4177755"/>
            <a:ext cx="678656" cy="538460"/>
            <a:chOff x="0" y="0"/>
            <a:chExt cx="570" cy="603"/>
          </a:xfrm>
          <a:solidFill>
            <a:srgbClr val="F79646"/>
          </a:solidFill>
        </p:grpSpPr>
        <p:sp>
          <p:nvSpPr>
            <p:cNvPr id="59408" name="AutoShape 1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09" name="AutoShape 1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0" name="AutoShape 1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1" name="AutoShape 19"/>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2" name="AutoShape 2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3" name="AutoShape 2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14" name="Group 22"/>
          <p:cNvGrpSpPr>
            <a:grpSpLocks/>
          </p:cNvGrpSpPr>
          <p:nvPr/>
        </p:nvGrpSpPr>
        <p:grpSpPr bwMode="auto">
          <a:xfrm rot="-9817593">
            <a:off x="4042470" y="4636294"/>
            <a:ext cx="509885" cy="719138"/>
            <a:chOff x="0" y="0"/>
            <a:chExt cx="571" cy="603"/>
          </a:xfrm>
          <a:solidFill>
            <a:srgbClr val="F79646"/>
          </a:solidFill>
        </p:grpSpPr>
        <p:sp>
          <p:nvSpPr>
            <p:cNvPr id="59415" name="AutoShape 23"/>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6" name="AutoShape 24"/>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7" name="AutoShape 25"/>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8" name="AutoShape 26"/>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19" name="AutoShape 27"/>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0" name="AutoShape 28"/>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21" name="Group 29"/>
          <p:cNvGrpSpPr>
            <a:grpSpLocks/>
          </p:cNvGrpSpPr>
          <p:nvPr/>
        </p:nvGrpSpPr>
        <p:grpSpPr bwMode="auto">
          <a:xfrm rot="-8619158">
            <a:off x="2597647" y="5342335"/>
            <a:ext cx="508992" cy="717947"/>
            <a:chOff x="0" y="0"/>
            <a:chExt cx="570" cy="603"/>
          </a:xfrm>
          <a:solidFill>
            <a:srgbClr val="F79646"/>
          </a:solidFill>
        </p:grpSpPr>
        <p:sp>
          <p:nvSpPr>
            <p:cNvPr id="59422" name="AutoShape 3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3" name="AutoShape 31"/>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4" name="AutoShape 3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5" name="AutoShape 3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6" name="AutoShape 3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27" name="AutoShape 35"/>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28" name="Group 36"/>
          <p:cNvGrpSpPr>
            <a:grpSpLocks/>
          </p:cNvGrpSpPr>
          <p:nvPr/>
        </p:nvGrpSpPr>
        <p:grpSpPr bwMode="auto">
          <a:xfrm rot="-10609252">
            <a:off x="6369547" y="4088607"/>
            <a:ext cx="508992" cy="717947"/>
            <a:chOff x="0" y="0"/>
            <a:chExt cx="570" cy="603"/>
          </a:xfrm>
          <a:solidFill>
            <a:srgbClr val="F79646"/>
          </a:solidFill>
        </p:grpSpPr>
        <p:sp>
          <p:nvSpPr>
            <p:cNvPr id="59429" name="AutoShape 3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0" name="AutoShape 3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1" name="AutoShape 3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2" name="AutoShape 4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3" name="AutoShape 4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4" name="AutoShape 4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35" name="Group 43"/>
          <p:cNvGrpSpPr>
            <a:grpSpLocks/>
          </p:cNvGrpSpPr>
          <p:nvPr/>
        </p:nvGrpSpPr>
        <p:grpSpPr bwMode="auto">
          <a:xfrm rot="5820190">
            <a:off x="6284268" y="1571477"/>
            <a:ext cx="678656" cy="538460"/>
            <a:chOff x="0" y="0"/>
            <a:chExt cx="570" cy="603"/>
          </a:xfrm>
          <a:solidFill>
            <a:srgbClr val="F79646"/>
          </a:solidFill>
        </p:grpSpPr>
        <p:sp>
          <p:nvSpPr>
            <p:cNvPr id="59436" name="AutoShape 44"/>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7" name="AutoShape 4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8" name="AutoShape 4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39" name="AutoShape 4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0" name="AutoShape 48"/>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1" name="AutoShape 4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42" name="Group 50"/>
          <p:cNvGrpSpPr>
            <a:grpSpLocks/>
          </p:cNvGrpSpPr>
          <p:nvPr/>
        </p:nvGrpSpPr>
        <p:grpSpPr bwMode="auto">
          <a:xfrm rot="3211122">
            <a:off x="5059412" y="768400"/>
            <a:ext cx="679847" cy="538460"/>
            <a:chOff x="0" y="0"/>
            <a:chExt cx="570" cy="603"/>
          </a:xfrm>
          <a:solidFill>
            <a:srgbClr val="F79646"/>
          </a:solidFill>
        </p:grpSpPr>
        <p:sp>
          <p:nvSpPr>
            <p:cNvPr id="59443" name="AutoShape 51"/>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4" name="AutoShape 52"/>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5" name="AutoShape 5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6" name="AutoShape 54"/>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7" name="AutoShape 55"/>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48" name="AutoShape 56"/>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49" name="Group 57"/>
          <p:cNvGrpSpPr>
            <a:grpSpLocks/>
          </p:cNvGrpSpPr>
          <p:nvPr/>
        </p:nvGrpSpPr>
        <p:grpSpPr bwMode="auto">
          <a:xfrm rot="4611744">
            <a:off x="7621340" y="2851994"/>
            <a:ext cx="679847" cy="538460"/>
            <a:chOff x="0" y="0"/>
            <a:chExt cx="570" cy="603"/>
          </a:xfrm>
          <a:solidFill>
            <a:srgbClr val="F79646"/>
          </a:solidFill>
        </p:grpSpPr>
        <p:sp>
          <p:nvSpPr>
            <p:cNvPr id="59450" name="AutoShape 58"/>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1" name="AutoShape 5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2" name="AutoShape 6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3" name="AutoShape 6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4" name="AutoShape 62"/>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5" name="AutoShape 6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56" name="Group 64"/>
          <p:cNvGrpSpPr>
            <a:grpSpLocks/>
          </p:cNvGrpSpPr>
          <p:nvPr/>
        </p:nvGrpSpPr>
        <p:grpSpPr bwMode="auto">
          <a:xfrm rot="-7534724">
            <a:off x="5583585" y="5608291"/>
            <a:ext cx="679847" cy="538460"/>
            <a:chOff x="0" y="0"/>
            <a:chExt cx="570" cy="603"/>
          </a:xfrm>
          <a:solidFill>
            <a:srgbClr val="F79646"/>
          </a:solidFill>
        </p:grpSpPr>
        <p:sp>
          <p:nvSpPr>
            <p:cNvPr id="59457" name="AutoShape 65"/>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8" name="AutoShape 6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59" name="AutoShape 6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0" name="AutoShape 6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1" name="AutoShape 69"/>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2" name="AutoShape 7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63" name="Group 71"/>
          <p:cNvGrpSpPr>
            <a:grpSpLocks/>
          </p:cNvGrpSpPr>
          <p:nvPr/>
        </p:nvGrpSpPr>
        <p:grpSpPr bwMode="auto">
          <a:xfrm rot="3211122">
            <a:off x="1009055" y="2492574"/>
            <a:ext cx="678656" cy="539353"/>
            <a:chOff x="0" y="0"/>
            <a:chExt cx="570" cy="603"/>
          </a:xfrm>
          <a:solidFill>
            <a:srgbClr val="F79646"/>
          </a:solidFill>
        </p:grpSpPr>
        <p:sp>
          <p:nvSpPr>
            <p:cNvPr id="59464" name="AutoShape 7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5" name="AutoShape 7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6" name="AutoShape 7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7" name="AutoShape 7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8" name="AutoShape 7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69" name="AutoShape 7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70" name="Group 78"/>
          <p:cNvGrpSpPr>
            <a:grpSpLocks/>
          </p:cNvGrpSpPr>
          <p:nvPr/>
        </p:nvGrpSpPr>
        <p:grpSpPr bwMode="auto">
          <a:xfrm rot="5820190">
            <a:off x="998786" y="5568405"/>
            <a:ext cx="678656" cy="538460"/>
            <a:chOff x="0" y="0"/>
            <a:chExt cx="570" cy="603"/>
          </a:xfrm>
          <a:solidFill>
            <a:srgbClr val="F79646"/>
          </a:solidFill>
        </p:grpSpPr>
        <p:sp>
          <p:nvSpPr>
            <p:cNvPr id="59471" name="AutoShape 7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2" name="AutoShape 8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3" name="AutoShape 8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4" name="AutoShape 8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5" name="AutoShape 8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6" name="AutoShape 8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77" name="Group 85"/>
          <p:cNvGrpSpPr>
            <a:grpSpLocks/>
          </p:cNvGrpSpPr>
          <p:nvPr/>
        </p:nvGrpSpPr>
        <p:grpSpPr bwMode="auto">
          <a:xfrm rot="-7534724">
            <a:off x="7327553" y="5353497"/>
            <a:ext cx="679847" cy="538460"/>
            <a:chOff x="0" y="0"/>
            <a:chExt cx="570" cy="603"/>
          </a:xfrm>
          <a:solidFill>
            <a:srgbClr val="F79646"/>
          </a:solidFill>
        </p:grpSpPr>
        <p:sp>
          <p:nvSpPr>
            <p:cNvPr id="59478" name="AutoShape 8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79" name="AutoShape 8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0" name="AutoShape 8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1" name="AutoShape 8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2" name="AutoShape 9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3" name="AutoShape 9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59484" name="Group 92"/>
          <p:cNvGrpSpPr>
            <a:grpSpLocks/>
          </p:cNvGrpSpPr>
          <p:nvPr/>
        </p:nvGrpSpPr>
        <p:grpSpPr bwMode="auto">
          <a:xfrm rot="9403912">
            <a:off x="7451824" y="444103"/>
            <a:ext cx="509885" cy="717947"/>
            <a:chOff x="0" y="0"/>
            <a:chExt cx="570" cy="603"/>
          </a:xfrm>
          <a:solidFill>
            <a:srgbClr val="F79646"/>
          </a:solidFill>
        </p:grpSpPr>
        <p:sp>
          <p:nvSpPr>
            <p:cNvPr id="59485" name="AutoShape 9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6" name="AutoShape 9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7" name="AutoShape 9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8" name="AutoShape 9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89" name="AutoShape 9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59490" name="AutoShape 9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59491" name="Rectangle 99"/>
          <p:cNvSpPr>
            <a:spLocks/>
          </p:cNvSpPr>
          <p:nvPr/>
        </p:nvSpPr>
        <p:spPr bwMode="auto">
          <a:xfrm>
            <a:off x="850106" y="2819400"/>
            <a:ext cx="74437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a:latin typeface="Arial" panose="020B0604020202020204" pitchFamily="34" charset="0"/>
                <a:cs typeface="Arial" panose="020B0604020202020204" pitchFamily="34" charset="0"/>
                <a:sym typeface="Myriad Set Medium" charset="0"/>
              </a:rPr>
              <a:t>“We don’t have the time or the resources.”</a:t>
            </a:r>
          </a:p>
        </p:txBody>
      </p:sp>
      <p:sp>
        <p:nvSpPr>
          <p:cNvPr id="2" name="Slide Number Placeholder 1"/>
          <p:cNvSpPr>
            <a:spLocks noGrp="1"/>
          </p:cNvSpPr>
          <p:nvPr>
            <p:ph type="sldNum" sz="quarter" idx="12"/>
          </p:nvPr>
        </p:nvSpPr>
        <p:spPr/>
        <p:txBody>
          <a:bodyPr/>
          <a:lstStyle/>
          <a:p>
            <a:fld id="{3886C9A7-D5B0-4415-B1B5-82932A135D18}" type="slidenum">
              <a:rPr lang="en-US" smtClean="0"/>
              <a:pPr/>
              <a:t>22</a:t>
            </a:fld>
            <a:endParaRPr lang="en-US" dirty="0"/>
          </a:p>
        </p:txBody>
      </p:sp>
    </p:spTree>
    <p:extLst>
      <p:ext uri="{BB962C8B-B14F-4D97-AF65-F5344CB8AC3E}">
        <p14:creationId xmlns:p14="http://schemas.microsoft.com/office/powerpoint/2010/main" val="90149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p:cNvGrpSpPr>
            <a:grpSpLocks/>
          </p:cNvGrpSpPr>
          <p:nvPr/>
        </p:nvGrpSpPr>
        <p:grpSpPr bwMode="auto">
          <a:xfrm>
            <a:off x="2109193" y="752475"/>
            <a:ext cx="509885" cy="719138"/>
            <a:chOff x="0" y="0"/>
            <a:chExt cx="570" cy="603"/>
          </a:xfrm>
          <a:solidFill>
            <a:srgbClr val="F79646"/>
          </a:solidFill>
        </p:grpSpPr>
        <p:sp>
          <p:nvSpPr>
            <p:cNvPr id="60418" name="AutoShape 2"/>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19" name="AutoShape 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0" name="AutoShape 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1" name="AutoShape 5"/>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2" name="AutoShape 6"/>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3" name="AutoShape 7"/>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24" name="Group 8"/>
          <p:cNvGrpSpPr>
            <a:grpSpLocks/>
          </p:cNvGrpSpPr>
          <p:nvPr/>
        </p:nvGrpSpPr>
        <p:grpSpPr bwMode="auto">
          <a:xfrm rot="-3961406">
            <a:off x="3418731" y="1460749"/>
            <a:ext cx="678656" cy="538460"/>
            <a:chOff x="0" y="0"/>
            <a:chExt cx="570" cy="603"/>
          </a:xfrm>
          <a:solidFill>
            <a:srgbClr val="F79646"/>
          </a:solidFill>
        </p:grpSpPr>
        <p:sp>
          <p:nvSpPr>
            <p:cNvPr id="60425" name="AutoShape 9"/>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6" name="AutoShape 1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7" name="AutoShape 1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8" name="AutoShape 12"/>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29" name="AutoShape 13"/>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0" name="AutoShape 1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31" name="Group 15"/>
          <p:cNvGrpSpPr>
            <a:grpSpLocks/>
          </p:cNvGrpSpPr>
          <p:nvPr/>
        </p:nvGrpSpPr>
        <p:grpSpPr bwMode="auto">
          <a:xfrm rot="-3961406">
            <a:off x="1380976" y="4177755"/>
            <a:ext cx="678656" cy="538460"/>
            <a:chOff x="0" y="0"/>
            <a:chExt cx="570" cy="603"/>
          </a:xfrm>
          <a:solidFill>
            <a:srgbClr val="F79646"/>
          </a:solidFill>
        </p:grpSpPr>
        <p:sp>
          <p:nvSpPr>
            <p:cNvPr id="60432" name="AutoShape 1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3" name="AutoShape 1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4" name="AutoShape 1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5" name="AutoShape 19"/>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6" name="AutoShape 2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37" name="AutoShape 2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38" name="Group 22"/>
          <p:cNvGrpSpPr>
            <a:grpSpLocks/>
          </p:cNvGrpSpPr>
          <p:nvPr/>
        </p:nvGrpSpPr>
        <p:grpSpPr bwMode="auto">
          <a:xfrm rot="-9817593">
            <a:off x="4042470" y="4636294"/>
            <a:ext cx="509885" cy="719138"/>
            <a:chOff x="0" y="0"/>
            <a:chExt cx="571" cy="603"/>
          </a:xfrm>
          <a:solidFill>
            <a:srgbClr val="F79646"/>
          </a:solidFill>
        </p:grpSpPr>
        <p:sp>
          <p:nvSpPr>
            <p:cNvPr id="60439" name="AutoShape 23"/>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0" name="AutoShape 24"/>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1" name="AutoShape 25"/>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2" name="AutoShape 26"/>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3" name="AutoShape 27"/>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4" name="AutoShape 28"/>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45" name="Group 29"/>
          <p:cNvGrpSpPr>
            <a:grpSpLocks/>
          </p:cNvGrpSpPr>
          <p:nvPr/>
        </p:nvGrpSpPr>
        <p:grpSpPr bwMode="auto">
          <a:xfrm rot="-8619158">
            <a:off x="2597647" y="5342335"/>
            <a:ext cx="508992" cy="717947"/>
            <a:chOff x="0" y="0"/>
            <a:chExt cx="570" cy="603"/>
          </a:xfrm>
          <a:solidFill>
            <a:srgbClr val="F79646"/>
          </a:solidFill>
        </p:grpSpPr>
        <p:sp>
          <p:nvSpPr>
            <p:cNvPr id="60446" name="AutoShape 3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7" name="AutoShape 31"/>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8" name="AutoShape 3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49" name="AutoShape 3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0" name="AutoShape 3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1" name="AutoShape 35"/>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52" name="Group 36"/>
          <p:cNvGrpSpPr>
            <a:grpSpLocks/>
          </p:cNvGrpSpPr>
          <p:nvPr/>
        </p:nvGrpSpPr>
        <p:grpSpPr bwMode="auto">
          <a:xfrm rot="-10609252">
            <a:off x="6369547" y="4088607"/>
            <a:ext cx="508992" cy="717947"/>
            <a:chOff x="0" y="0"/>
            <a:chExt cx="570" cy="603"/>
          </a:xfrm>
          <a:solidFill>
            <a:srgbClr val="F79646"/>
          </a:solidFill>
        </p:grpSpPr>
        <p:sp>
          <p:nvSpPr>
            <p:cNvPr id="60453" name="AutoShape 3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4" name="AutoShape 3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5" name="AutoShape 3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6" name="AutoShape 4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7" name="AutoShape 4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58" name="AutoShape 4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59" name="Group 43"/>
          <p:cNvGrpSpPr>
            <a:grpSpLocks/>
          </p:cNvGrpSpPr>
          <p:nvPr/>
        </p:nvGrpSpPr>
        <p:grpSpPr bwMode="auto">
          <a:xfrm rot="5820190">
            <a:off x="6284268" y="1571477"/>
            <a:ext cx="678656" cy="538460"/>
            <a:chOff x="0" y="0"/>
            <a:chExt cx="570" cy="603"/>
          </a:xfrm>
          <a:solidFill>
            <a:srgbClr val="F79646"/>
          </a:solidFill>
        </p:grpSpPr>
        <p:sp>
          <p:nvSpPr>
            <p:cNvPr id="60460" name="AutoShape 44"/>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1" name="AutoShape 4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2" name="AutoShape 4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3" name="AutoShape 4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4" name="AutoShape 48"/>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5" name="AutoShape 4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66" name="Group 50"/>
          <p:cNvGrpSpPr>
            <a:grpSpLocks/>
          </p:cNvGrpSpPr>
          <p:nvPr/>
        </p:nvGrpSpPr>
        <p:grpSpPr bwMode="auto">
          <a:xfrm rot="3211122">
            <a:off x="5059412" y="768400"/>
            <a:ext cx="679847" cy="538460"/>
            <a:chOff x="0" y="0"/>
            <a:chExt cx="570" cy="603"/>
          </a:xfrm>
          <a:solidFill>
            <a:srgbClr val="F79646"/>
          </a:solidFill>
        </p:grpSpPr>
        <p:sp>
          <p:nvSpPr>
            <p:cNvPr id="60467" name="AutoShape 51"/>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8" name="AutoShape 52"/>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69" name="AutoShape 5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0" name="AutoShape 54"/>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1" name="AutoShape 55"/>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2" name="AutoShape 56"/>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73" name="Group 57"/>
          <p:cNvGrpSpPr>
            <a:grpSpLocks/>
          </p:cNvGrpSpPr>
          <p:nvPr/>
        </p:nvGrpSpPr>
        <p:grpSpPr bwMode="auto">
          <a:xfrm rot="4611744">
            <a:off x="7621340" y="2851994"/>
            <a:ext cx="679847" cy="538460"/>
            <a:chOff x="0" y="0"/>
            <a:chExt cx="570" cy="603"/>
          </a:xfrm>
          <a:solidFill>
            <a:srgbClr val="F79646"/>
          </a:solidFill>
        </p:grpSpPr>
        <p:sp>
          <p:nvSpPr>
            <p:cNvPr id="60474" name="AutoShape 58"/>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5" name="AutoShape 5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6" name="AutoShape 6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7" name="AutoShape 6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8" name="AutoShape 62"/>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79" name="AutoShape 6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80" name="Group 64"/>
          <p:cNvGrpSpPr>
            <a:grpSpLocks/>
          </p:cNvGrpSpPr>
          <p:nvPr/>
        </p:nvGrpSpPr>
        <p:grpSpPr bwMode="auto">
          <a:xfrm rot="-7534724">
            <a:off x="5583585" y="5608291"/>
            <a:ext cx="679847" cy="538460"/>
            <a:chOff x="0" y="0"/>
            <a:chExt cx="570" cy="603"/>
          </a:xfrm>
          <a:solidFill>
            <a:srgbClr val="F79646"/>
          </a:solidFill>
        </p:grpSpPr>
        <p:sp>
          <p:nvSpPr>
            <p:cNvPr id="60481" name="AutoShape 65"/>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2" name="AutoShape 6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3" name="AutoShape 6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4" name="AutoShape 6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5" name="AutoShape 69"/>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6" name="AutoShape 7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87" name="Group 71"/>
          <p:cNvGrpSpPr>
            <a:grpSpLocks/>
          </p:cNvGrpSpPr>
          <p:nvPr/>
        </p:nvGrpSpPr>
        <p:grpSpPr bwMode="auto">
          <a:xfrm rot="3211122">
            <a:off x="1009055" y="2492574"/>
            <a:ext cx="678656" cy="539353"/>
            <a:chOff x="0" y="0"/>
            <a:chExt cx="570" cy="603"/>
          </a:xfrm>
          <a:solidFill>
            <a:srgbClr val="F79646"/>
          </a:solidFill>
        </p:grpSpPr>
        <p:sp>
          <p:nvSpPr>
            <p:cNvPr id="60488" name="AutoShape 7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89" name="AutoShape 7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0" name="AutoShape 7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1" name="AutoShape 7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2" name="AutoShape 7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3" name="AutoShape 7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494" name="Group 78"/>
          <p:cNvGrpSpPr>
            <a:grpSpLocks/>
          </p:cNvGrpSpPr>
          <p:nvPr/>
        </p:nvGrpSpPr>
        <p:grpSpPr bwMode="auto">
          <a:xfrm rot="5820190">
            <a:off x="998786" y="5568405"/>
            <a:ext cx="678656" cy="538460"/>
            <a:chOff x="0" y="0"/>
            <a:chExt cx="570" cy="603"/>
          </a:xfrm>
          <a:solidFill>
            <a:srgbClr val="F79646"/>
          </a:solidFill>
        </p:grpSpPr>
        <p:sp>
          <p:nvSpPr>
            <p:cNvPr id="60495" name="AutoShape 7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6" name="AutoShape 8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7" name="AutoShape 8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8" name="AutoShape 8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499" name="AutoShape 8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0" name="AutoShape 8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501" name="Group 85"/>
          <p:cNvGrpSpPr>
            <a:grpSpLocks/>
          </p:cNvGrpSpPr>
          <p:nvPr/>
        </p:nvGrpSpPr>
        <p:grpSpPr bwMode="auto">
          <a:xfrm rot="-7534724">
            <a:off x="7327553" y="5353497"/>
            <a:ext cx="679847" cy="538460"/>
            <a:chOff x="0" y="0"/>
            <a:chExt cx="570" cy="603"/>
          </a:xfrm>
          <a:solidFill>
            <a:srgbClr val="F79646"/>
          </a:solidFill>
        </p:grpSpPr>
        <p:sp>
          <p:nvSpPr>
            <p:cNvPr id="60502" name="AutoShape 8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3" name="AutoShape 8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4" name="AutoShape 8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5" name="AutoShape 8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6" name="AutoShape 9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07" name="AutoShape 9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0508" name="Group 92"/>
          <p:cNvGrpSpPr>
            <a:grpSpLocks/>
          </p:cNvGrpSpPr>
          <p:nvPr/>
        </p:nvGrpSpPr>
        <p:grpSpPr bwMode="auto">
          <a:xfrm rot="9403912">
            <a:off x="7451824" y="444103"/>
            <a:ext cx="509885" cy="717947"/>
            <a:chOff x="0" y="0"/>
            <a:chExt cx="570" cy="603"/>
          </a:xfrm>
          <a:solidFill>
            <a:srgbClr val="F79646"/>
          </a:solidFill>
        </p:grpSpPr>
        <p:sp>
          <p:nvSpPr>
            <p:cNvPr id="60509" name="AutoShape 9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10" name="AutoShape 9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11" name="AutoShape 9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12" name="AutoShape 9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13" name="AutoShape 9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0514" name="AutoShape 9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60515" name="Rectangle 99"/>
          <p:cNvSpPr>
            <a:spLocks/>
          </p:cNvSpPr>
          <p:nvPr/>
        </p:nvSpPr>
        <p:spPr bwMode="auto">
          <a:xfrm>
            <a:off x="850106" y="2819400"/>
            <a:ext cx="74437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a:latin typeface="Arial" panose="020B0604020202020204" pitchFamily="34" charset="0"/>
                <a:cs typeface="Arial" panose="020B0604020202020204" pitchFamily="34" charset="0"/>
                <a:sym typeface="Myriad Set Medium" charset="0"/>
              </a:rPr>
              <a:t>“We’ve been successful, why risk it?”</a:t>
            </a:r>
          </a:p>
        </p:txBody>
      </p:sp>
      <p:sp>
        <p:nvSpPr>
          <p:cNvPr id="2" name="Slide Number Placeholder 1"/>
          <p:cNvSpPr>
            <a:spLocks noGrp="1"/>
          </p:cNvSpPr>
          <p:nvPr>
            <p:ph type="sldNum" sz="quarter" idx="12"/>
          </p:nvPr>
        </p:nvSpPr>
        <p:spPr/>
        <p:txBody>
          <a:bodyPr/>
          <a:lstStyle/>
          <a:p>
            <a:fld id="{3886C9A7-D5B0-4415-B1B5-82932A135D18}" type="slidenum">
              <a:rPr lang="en-US" smtClean="0"/>
              <a:pPr/>
              <a:t>23</a:t>
            </a:fld>
            <a:endParaRPr lang="en-US" dirty="0"/>
          </a:p>
        </p:txBody>
      </p:sp>
    </p:spTree>
    <p:extLst>
      <p:ext uri="{BB962C8B-B14F-4D97-AF65-F5344CB8AC3E}">
        <p14:creationId xmlns:p14="http://schemas.microsoft.com/office/powerpoint/2010/main" val="2321700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1"/>
          <p:cNvGrpSpPr>
            <a:grpSpLocks/>
          </p:cNvGrpSpPr>
          <p:nvPr/>
        </p:nvGrpSpPr>
        <p:grpSpPr bwMode="auto">
          <a:xfrm>
            <a:off x="2109193" y="752475"/>
            <a:ext cx="509885" cy="719138"/>
            <a:chOff x="0" y="0"/>
            <a:chExt cx="570" cy="603"/>
          </a:xfrm>
          <a:solidFill>
            <a:srgbClr val="F79646"/>
          </a:solidFill>
        </p:grpSpPr>
        <p:sp>
          <p:nvSpPr>
            <p:cNvPr id="63490" name="AutoShape 2"/>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1" name="AutoShape 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2" name="AutoShape 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3" name="AutoShape 5"/>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4" name="AutoShape 6"/>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5" name="AutoShape 7"/>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496" name="Group 8"/>
          <p:cNvGrpSpPr>
            <a:grpSpLocks/>
          </p:cNvGrpSpPr>
          <p:nvPr/>
        </p:nvGrpSpPr>
        <p:grpSpPr bwMode="auto">
          <a:xfrm rot="-3961406">
            <a:off x="3418731" y="1460749"/>
            <a:ext cx="678656" cy="538460"/>
            <a:chOff x="0" y="0"/>
            <a:chExt cx="570" cy="603"/>
          </a:xfrm>
          <a:solidFill>
            <a:srgbClr val="F79646"/>
          </a:solidFill>
        </p:grpSpPr>
        <p:sp>
          <p:nvSpPr>
            <p:cNvPr id="63497" name="AutoShape 9"/>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8" name="AutoShape 1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499" name="AutoShape 1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0" name="AutoShape 12"/>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1" name="AutoShape 13"/>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2" name="AutoShape 1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03" name="Group 15"/>
          <p:cNvGrpSpPr>
            <a:grpSpLocks/>
          </p:cNvGrpSpPr>
          <p:nvPr/>
        </p:nvGrpSpPr>
        <p:grpSpPr bwMode="auto">
          <a:xfrm rot="-3961406">
            <a:off x="1380976" y="4177755"/>
            <a:ext cx="678656" cy="538460"/>
            <a:chOff x="0" y="0"/>
            <a:chExt cx="570" cy="603"/>
          </a:xfrm>
          <a:solidFill>
            <a:srgbClr val="F79646"/>
          </a:solidFill>
        </p:grpSpPr>
        <p:sp>
          <p:nvSpPr>
            <p:cNvPr id="63504" name="AutoShape 1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5" name="AutoShape 1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6" name="AutoShape 1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7" name="AutoShape 19"/>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8" name="AutoShape 2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09" name="AutoShape 2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10" name="Group 22"/>
          <p:cNvGrpSpPr>
            <a:grpSpLocks/>
          </p:cNvGrpSpPr>
          <p:nvPr/>
        </p:nvGrpSpPr>
        <p:grpSpPr bwMode="auto">
          <a:xfrm rot="-9817593">
            <a:off x="4042470" y="4636294"/>
            <a:ext cx="509885" cy="719138"/>
            <a:chOff x="0" y="0"/>
            <a:chExt cx="571" cy="603"/>
          </a:xfrm>
          <a:solidFill>
            <a:srgbClr val="F79646"/>
          </a:solidFill>
        </p:grpSpPr>
        <p:sp>
          <p:nvSpPr>
            <p:cNvPr id="63511" name="AutoShape 23"/>
            <p:cNvSpPr>
              <a:spLocks/>
            </p:cNvSpPr>
            <p:nvPr/>
          </p:nvSpPr>
          <p:spPr bwMode="auto">
            <a:xfrm rot="-304923">
              <a:off x="322" y="7"/>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2" name="AutoShape 24"/>
            <p:cNvSpPr>
              <a:spLocks/>
            </p:cNvSpPr>
            <p:nvPr/>
          </p:nvSpPr>
          <p:spPr bwMode="auto">
            <a:xfrm rot="-4055742">
              <a:off x="148"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3" name="AutoShape 25"/>
            <p:cNvSpPr>
              <a:spLocks/>
            </p:cNvSpPr>
            <p:nvPr/>
          </p:nvSpPr>
          <p:spPr bwMode="auto">
            <a:xfrm rot="-2261765">
              <a:off x="367"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4" name="AutoShape 26"/>
            <p:cNvSpPr>
              <a:spLocks/>
            </p:cNvSpPr>
            <p:nvPr/>
          </p:nvSpPr>
          <p:spPr bwMode="auto">
            <a:xfrm rot="-2321012">
              <a:off x="424"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5" name="AutoShape 27"/>
            <p:cNvSpPr>
              <a:spLocks/>
            </p:cNvSpPr>
            <p:nvPr/>
          </p:nvSpPr>
          <p:spPr bwMode="auto">
            <a:xfrm rot="-304923">
              <a:off x="391"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6" name="AutoShape 28"/>
            <p:cNvSpPr>
              <a:spLocks/>
            </p:cNvSpPr>
            <p:nvPr/>
          </p:nvSpPr>
          <p:spPr bwMode="auto">
            <a:xfrm rot="-3997967">
              <a:off x="85" y="241"/>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17" name="Group 29"/>
          <p:cNvGrpSpPr>
            <a:grpSpLocks/>
          </p:cNvGrpSpPr>
          <p:nvPr/>
        </p:nvGrpSpPr>
        <p:grpSpPr bwMode="auto">
          <a:xfrm rot="-8619158">
            <a:off x="2597647" y="5342335"/>
            <a:ext cx="508992" cy="717947"/>
            <a:chOff x="0" y="0"/>
            <a:chExt cx="570" cy="603"/>
          </a:xfrm>
          <a:solidFill>
            <a:srgbClr val="F79646"/>
          </a:solidFill>
        </p:grpSpPr>
        <p:sp>
          <p:nvSpPr>
            <p:cNvPr id="63518" name="AutoShape 30"/>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19" name="AutoShape 31"/>
            <p:cNvSpPr>
              <a:spLocks/>
            </p:cNvSpPr>
            <p:nvPr/>
          </p:nvSpPr>
          <p:spPr bwMode="auto">
            <a:xfrm rot="-4055743">
              <a:off x="149" y="142"/>
              <a:ext cx="54" cy="316"/>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0" name="AutoShape 32"/>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1" name="AutoShape 33"/>
            <p:cNvSpPr>
              <a:spLocks/>
            </p:cNvSpPr>
            <p:nvPr/>
          </p:nvSpPr>
          <p:spPr bwMode="auto">
            <a:xfrm rot="-2321011">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2" name="AutoShape 34"/>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3" name="AutoShape 35"/>
            <p:cNvSpPr>
              <a:spLocks/>
            </p:cNvSpPr>
            <p:nvPr/>
          </p:nvSpPr>
          <p:spPr bwMode="auto">
            <a:xfrm rot="-3997966">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24" name="Group 36"/>
          <p:cNvGrpSpPr>
            <a:grpSpLocks/>
          </p:cNvGrpSpPr>
          <p:nvPr/>
        </p:nvGrpSpPr>
        <p:grpSpPr bwMode="auto">
          <a:xfrm rot="-10609252">
            <a:off x="6369547" y="4088607"/>
            <a:ext cx="508992" cy="717947"/>
            <a:chOff x="0" y="0"/>
            <a:chExt cx="570" cy="603"/>
          </a:xfrm>
          <a:solidFill>
            <a:srgbClr val="F79646"/>
          </a:solidFill>
        </p:grpSpPr>
        <p:sp>
          <p:nvSpPr>
            <p:cNvPr id="63525" name="AutoShape 37"/>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6" name="AutoShape 38"/>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7" name="AutoShape 39"/>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8" name="AutoShape 40"/>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29" name="AutoShape 41"/>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0" name="AutoShape 42"/>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31" name="Group 43"/>
          <p:cNvGrpSpPr>
            <a:grpSpLocks/>
          </p:cNvGrpSpPr>
          <p:nvPr/>
        </p:nvGrpSpPr>
        <p:grpSpPr bwMode="auto">
          <a:xfrm rot="5820190">
            <a:off x="6284268" y="1571477"/>
            <a:ext cx="678656" cy="538460"/>
            <a:chOff x="0" y="0"/>
            <a:chExt cx="570" cy="603"/>
          </a:xfrm>
          <a:solidFill>
            <a:srgbClr val="F79646"/>
          </a:solidFill>
        </p:grpSpPr>
        <p:sp>
          <p:nvSpPr>
            <p:cNvPr id="63532" name="AutoShape 44"/>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3" name="AutoShape 45"/>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4" name="AutoShape 46"/>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5" name="AutoShape 47"/>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6" name="AutoShape 48"/>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37" name="AutoShape 49"/>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38" name="Group 50"/>
          <p:cNvGrpSpPr>
            <a:grpSpLocks/>
          </p:cNvGrpSpPr>
          <p:nvPr/>
        </p:nvGrpSpPr>
        <p:grpSpPr bwMode="auto">
          <a:xfrm rot="3211122">
            <a:off x="5059412" y="768400"/>
            <a:ext cx="679847" cy="538460"/>
            <a:chOff x="0" y="0"/>
            <a:chExt cx="570" cy="603"/>
          </a:xfrm>
          <a:solidFill>
            <a:srgbClr val="F79646"/>
          </a:solidFill>
        </p:grpSpPr>
        <p:sp>
          <p:nvSpPr>
            <p:cNvPr id="63539" name="AutoShape 51"/>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0" name="AutoShape 52"/>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1" name="AutoShape 53"/>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2" name="AutoShape 54"/>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3" name="AutoShape 55"/>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4" name="AutoShape 56"/>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45" name="Group 57"/>
          <p:cNvGrpSpPr>
            <a:grpSpLocks/>
          </p:cNvGrpSpPr>
          <p:nvPr/>
        </p:nvGrpSpPr>
        <p:grpSpPr bwMode="auto">
          <a:xfrm rot="4611744">
            <a:off x="7621340" y="2851994"/>
            <a:ext cx="679847" cy="538460"/>
            <a:chOff x="0" y="0"/>
            <a:chExt cx="570" cy="603"/>
          </a:xfrm>
          <a:solidFill>
            <a:srgbClr val="F79646"/>
          </a:solidFill>
        </p:grpSpPr>
        <p:sp>
          <p:nvSpPr>
            <p:cNvPr id="63546" name="AutoShape 58"/>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7" name="AutoShape 59"/>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8" name="AutoShape 60"/>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49" name="AutoShape 61"/>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0" name="AutoShape 62"/>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1" name="AutoShape 63"/>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52" name="Group 64"/>
          <p:cNvGrpSpPr>
            <a:grpSpLocks/>
          </p:cNvGrpSpPr>
          <p:nvPr/>
        </p:nvGrpSpPr>
        <p:grpSpPr bwMode="auto">
          <a:xfrm rot="-7534724">
            <a:off x="5583585" y="5608291"/>
            <a:ext cx="679847" cy="538460"/>
            <a:chOff x="0" y="0"/>
            <a:chExt cx="570" cy="603"/>
          </a:xfrm>
          <a:solidFill>
            <a:srgbClr val="F79646"/>
          </a:solidFill>
        </p:grpSpPr>
        <p:sp>
          <p:nvSpPr>
            <p:cNvPr id="63553" name="AutoShape 65"/>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4" name="AutoShape 66"/>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5" name="AutoShape 67"/>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6" name="AutoShape 68"/>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7" name="AutoShape 69"/>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58" name="AutoShape 70"/>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59" name="Group 71"/>
          <p:cNvGrpSpPr>
            <a:grpSpLocks/>
          </p:cNvGrpSpPr>
          <p:nvPr/>
        </p:nvGrpSpPr>
        <p:grpSpPr bwMode="auto">
          <a:xfrm rot="3211122">
            <a:off x="1009055" y="2492574"/>
            <a:ext cx="678656" cy="539353"/>
            <a:chOff x="0" y="0"/>
            <a:chExt cx="570" cy="603"/>
          </a:xfrm>
          <a:solidFill>
            <a:srgbClr val="F79646"/>
          </a:solidFill>
        </p:grpSpPr>
        <p:sp>
          <p:nvSpPr>
            <p:cNvPr id="63560" name="AutoShape 72"/>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1" name="AutoShape 73"/>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2" name="AutoShape 74"/>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3" name="AutoShape 75"/>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4" name="AutoShape 76"/>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5" name="AutoShape 77"/>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66" name="Group 78"/>
          <p:cNvGrpSpPr>
            <a:grpSpLocks/>
          </p:cNvGrpSpPr>
          <p:nvPr/>
        </p:nvGrpSpPr>
        <p:grpSpPr bwMode="auto">
          <a:xfrm rot="5820190">
            <a:off x="998786" y="5568405"/>
            <a:ext cx="678656" cy="538460"/>
            <a:chOff x="0" y="0"/>
            <a:chExt cx="570" cy="603"/>
          </a:xfrm>
          <a:solidFill>
            <a:srgbClr val="F79646"/>
          </a:solidFill>
        </p:grpSpPr>
        <p:sp>
          <p:nvSpPr>
            <p:cNvPr id="63567" name="AutoShape 79"/>
            <p:cNvSpPr>
              <a:spLocks/>
            </p:cNvSpPr>
            <p:nvPr/>
          </p:nvSpPr>
          <p:spPr bwMode="auto">
            <a:xfrm rot="-304924">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8" name="AutoShape 80"/>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69" name="AutoShape 81"/>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0" name="AutoShape 82"/>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1" name="AutoShape 83"/>
            <p:cNvSpPr>
              <a:spLocks/>
            </p:cNvSpPr>
            <p:nvPr/>
          </p:nvSpPr>
          <p:spPr bwMode="auto">
            <a:xfrm rot="-304924">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2" name="AutoShape 84"/>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73" name="Group 85"/>
          <p:cNvGrpSpPr>
            <a:grpSpLocks/>
          </p:cNvGrpSpPr>
          <p:nvPr/>
        </p:nvGrpSpPr>
        <p:grpSpPr bwMode="auto">
          <a:xfrm rot="-7534724">
            <a:off x="7327553" y="5353497"/>
            <a:ext cx="679847" cy="538460"/>
            <a:chOff x="0" y="0"/>
            <a:chExt cx="570" cy="603"/>
          </a:xfrm>
          <a:solidFill>
            <a:srgbClr val="F79646"/>
          </a:solidFill>
        </p:grpSpPr>
        <p:sp>
          <p:nvSpPr>
            <p:cNvPr id="63574" name="AutoShape 86"/>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5" name="AutoShape 87"/>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6" name="AutoShape 88"/>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7" name="AutoShape 89"/>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8" name="AutoShape 90"/>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79" name="AutoShape 91"/>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grpSp>
        <p:nvGrpSpPr>
          <p:cNvPr id="63580" name="Group 92"/>
          <p:cNvGrpSpPr>
            <a:grpSpLocks/>
          </p:cNvGrpSpPr>
          <p:nvPr/>
        </p:nvGrpSpPr>
        <p:grpSpPr bwMode="auto">
          <a:xfrm rot="9403912">
            <a:off x="7451824" y="444103"/>
            <a:ext cx="509885" cy="717947"/>
            <a:chOff x="0" y="0"/>
            <a:chExt cx="570" cy="603"/>
          </a:xfrm>
          <a:solidFill>
            <a:srgbClr val="F79646"/>
          </a:solidFill>
        </p:grpSpPr>
        <p:sp>
          <p:nvSpPr>
            <p:cNvPr id="63581" name="AutoShape 93"/>
            <p:cNvSpPr>
              <a:spLocks/>
            </p:cNvSpPr>
            <p:nvPr/>
          </p:nvSpPr>
          <p:spPr bwMode="auto">
            <a:xfrm rot="-304923">
              <a:off x="318" y="8"/>
              <a:ext cx="54" cy="315"/>
            </a:xfrm>
            <a:custGeom>
              <a:avLst/>
              <a:gdLst/>
              <a:ahLst/>
              <a:cxnLst/>
              <a:rect l="0" t="0" r="r" b="b"/>
              <a:pathLst>
                <a:path w="21548" h="21599">
                  <a:moveTo>
                    <a:pt x="51" y="19754"/>
                  </a:moveTo>
                  <a:lnTo>
                    <a:pt x="5" y="1845"/>
                  </a:lnTo>
                  <a:cubicBezTo>
                    <a:pt x="2" y="826"/>
                    <a:pt x="4824" y="0"/>
                    <a:pt x="10774" y="0"/>
                  </a:cubicBezTo>
                  <a:cubicBezTo>
                    <a:pt x="16724" y="1"/>
                    <a:pt x="21550" y="827"/>
                    <a:pt x="21553" y="1846"/>
                  </a:cubicBezTo>
                  <a:lnTo>
                    <a:pt x="21599" y="19755"/>
                  </a:lnTo>
                  <a:cubicBezTo>
                    <a:pt x="21602" y="20774"/>
                    <a:pt x="16780" y="21600"/>
                    <a:pt x="10830" y="21600"/>
                  </a:cubicBezTo>
                  <a:cubicBezTo>
                    <a:pt x="4880" y="21599"/>
                    <a:pt x="54" y="20773"/>
                    <a:pt x="51" y="19754"/>
                  </a:cubicBezTo>
                  <a:close/>
                  <a:moveTo>
                    <a:pt x="51" y="19754"/>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82" name="AutoShape 94"/>
            <p:cNvSpPr>
              <a:spLocks/>
            </p:cNvSpPr>
            <p:nvPr/>
          </p:nvSpPr>
          <p:spPr bwMode="auto">
            <a:xfrm rot="-4055742">
              <a:off x="147" y="142"/>
              <a:ext cx="54" cy="317"/>
            </a:xfrm>
            <a:custGeom>
              <a:avLst/>
              <a:gdLst/>
              <a:ahLst/>
              <a:cxnLst/>
              <a:rect l="0" t="0" r="r" b="b"/>
              <a:pathLst>
                <a:path w="21392" h="21596">
                  <a:moveTo>
                    <a:pt x="207" y="19767"/>
                  </a:moveTo>
                  <a:lnTo>
                    <a:pt x="20" y="1829"/>
                  </a:lnTo>
                  <a:cubicBezTo>
                    <a:pt x="9" y="818"/>
                    <a:pt x="4789" y="1"/>
                    <a:pt x="10696" y="3"/>
                  </a:cubicBezTo>
                  <a:cubicBezTo>
                    <a:pt x="16603" y="5"/>
                    <a:pt x="21401" y="825"/>
                    <a:pt x="21411" y="1835"/>
                  </a:cubicBezTo>
                  <a:lnTo>
                    <a:pt x="21598" y="19773"/>
                  </a:lnTo>
                  <a:cubicBezTo>
                    <a:pt x="21609" y="20784"/>
                    <a:pt x="16829" y="21601"/>
                    <a:pt x="10922" y="21599"/>
                  </a:cubicBezTo>
                  <a:cubicBezTo>
                    <a:pt x="5015" y="21597"/>
                    <a:pt x="217" y="20777"/>
                    <a:pt x="207" y="19767"/>
                  </a:cubicBezTo>
                  <a:close/>
                  <a:moveTo>
                    <a:pt x="207" y="1976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83" name="AutoShape 95"/>
            <p:cNvSpPr>
              <a:spLocks/>
            </p:cNvSpPr>
            <p:nvPr/>
          </p:nvSpPr>
          <p:spPr bwMode="auto">
            <a:xfrm rot="-2261765">
              <a:off x="366" y="304"/>
              <a:ext cx="53" cy="316"/>
            </a:xfrm>
            <a:custGeom>
              <a:avLst/>
              <a:gdLst/>
              <a:ahLst/>
              <a:cxnLst/>
              <a:rect l="0" t="0" r="r" b="b"/>
              <a:pathLst>
                <a:path w="21316" h="21595">
                  <a:moveTo>
                    <a:pt x="282" y="19757"/>
                  </a:moveTo>
                  <a:lnTo>
                    <a:pt x="26" y="1838"/>
                  </a:lnTo>
                  <a:cubicBezTo>
                    <a:pt x="12" y="823"/>
                    <a:pt x="4772" y="2"/>
                    <a:pt x="10658" y="4"/>
                  </a:cubicBezTo>
                  <a:cubicBezTo>
                    <a:pt x="16544" y="7"/>
                    <a:pt x="21328" y="832"/>
                    <a:pt x="21342" y="1847"/>
                  </a:cubicBezTo>
                  <a:lnTo>
                    <a:pt x="21598" y="19766"/>
                  </a:lnTo>
                  <a:cubicBezTo>
                    <a:pt x="21612" y="20781"/>
                    <a:pt x="16852" y="21602"/>
                    <a:pt x="10966" y="21600"/>
                  </a:cubicBezTo>
                  <a:cubicBezTo>
                    <a:pt x="5080" y="21597"/>
                    <a:pt x="296" y="20772"/>
                    <a:pt x="282" y="19757"/>
                  </a:cubicBezTo>
                  <a:close/>
                  <a:moveTo>
                    <a:pt x="282"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84" name="AutoShape 96"/>
            <p:cNvSpPr>
              <a:spLocks/>
            </p:cNvSpPr>
            <p:nvPr/>
          </p:nvSpPr>
          <p:spPr bwMode="auto">
            <a:xfrm rot="-2321012">
              <a:off x="423" y="257"/>
              <a:ext cx="53" cy="316"/>
            </a:xfrm>
            <a:custGeom>
              <a:avLst/>
              <a:gdLst/>
              <a:ahLst/>
              <a:cxnLst/>
              <a:rect l="0" t="0" r="r" b="b"/>
              <a:pathLst>
                <a:path w="21314" h="21595">
                  <a:moveTo>
                    <a:pt x="284" y="19757"/>
                  </a:moveTo>
                  <a:lnTo>
                    <a:pt x="27" y="1838"/>
                  </a:lnTo>
                  <a:cubicBezTo>
                    <a:pt x="12" y="823"/>
                    <a:pt x="4771" y="2"/>
                    <a:pt x="10657" y="5"/>
                  </a:cubicBezTo>
                  <a:cubicBezTo>
                    <a:pt x="16543" y="7"/>
                    <a:pt x="21326" y="832"/>
                    <a:pt x="21340" y="1847"/>
                  </a:cubicBezTo>
                  <a:lnTo>
                    <a:pt x="21597" y="19766"/>
                  </a:lnTo>
                  <a:cubicBezTo>
                    <a:pt x="21612" y="20781"/>
                    <a:pt x="16853" y="21602"/>
                    <a:pt x="10967" y="21599"/>
                  </a:cubicBezTo>
                  <a:cubicBezTo>
                    <a:pt x="5081" y="21597"/>
                    <a:pt x="298" y="20772"/>
                    <a:pt x="284" y="19757"/>
                  </a:cubicBezTo>
                  <a:close/>
                  <a:moveTo>
                    <a:pt x="284" y="19757"/>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85" name="AutoShape 97"/>
            <p:cNvSpPr>
              <a:spLocks/>
            </p:cNvSpPr>
            <p:nvPr/>
          </p:nvSpPr>
          <p:spPr bwMode="auto">
            <a:xfrm rot="-304923">
              <a:off x="390" y="1"/>
              <a:ext cx="47" cy="218"/>
            </a:xfrm>
            <a:custGeom>
              <a:avLst/>
              <a:gdLst/>
              <a:ahLst/>
              <a:cxnLst/>
              <a:rect l="0" t="0" r="r" b="b"/>
              <a:pathLst>
                <a:path w="21560" h="21599">
                  <a:moveTo>
                    <a:pt x="39" y="19239"/>
                  </a:moveTo>
                  <a:lnTo>
                    <a:pt x="5" y="2359"/>
                  </a:lnTo>
                  <a:cubicBezTo>
                    <a:pt x="2" y="1056"/>
                    <a:pt x="4826" y="0"/>
                    <a:pt x="10780" y="1"/>
                  </a:cubicBezTo>
                  <a:cubicBezTo>
                    <a:pt x="16734" y="1"/>
                    <a:pt x="21562" y="1058"/>
                    <a:pt x="21565" y="2361"/>
                  </a:cubicBezTo>
                  <a:lnTo>
                    <a:pt x="21599" y="19241"/>
                  </a:lnTo>
                  <a:cubicBezTo>
                    <a:pt x="21602" y="20544"/>
                    <a:pt x="16778" y="21600"/>
                    <a:pt x="10824" y="21599"/>
                  </a:cubicBezTo>
                  <a:cubicBezTo>
                    <a:pt x="4870" y="21599"/>
                    <a:pt x="42" y="20542"/>
                    <a:pt x="39" y="19239"/>
                  </a:cubicBezTo>
                  <a:close/>
                  <a:moveTo>
                    <a:pt x="39" y="19239"/>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63586" name="AutoShape 98"/>
            <p:cNvSpPr>
              <a:spLocks/>
            </p:cNvSpPr>
            <p:nvPr/>
          </p:nvSpPr>
          <p:spPr bwMode="auto">
            <a:xfrm rot="-3997967">
              <a:off x="85" y="244"/>
              <a:ext cx="47" cy="218"/>
            </a:xfrm>
            <a:custGeom>
              <a:avLst/>
              <a:gdLst/>
              <a:ahLst/>
              <a:cxnLst/>
              <a:rect l="0" t="0" r="r" b="b"/>
              <a:pathLst>
                <a:path w="21436" h="21595">
                  <a:moveTo>
                    <a:pt x="162" y="19256"/>
                  </a:moveTo>
                  <a:lnTo>
                    <a:pt x="20" y="2339"/>
                  </a:lnTo>
                  <a:cubicBezTo>
                    <a:pt x="9" y="1047"/>
                    <a:pt x="4799" y="2"/>
                    <a:pt x="10718" y="4"/>
                  </a:cubicBezTo>
                  <a:cubicBezTo>
                    <a:pt x="16637" y="7"/>
                    <a:pt x="21445" y="1056"/>
                    <a:pt x="21456" y="2348"/>
                  </a:cubicBezTo>
                  <a:lnTo>
                    <a:pt x="21598" y="19265"/>
                  </a:lnTo>
                  <a:cubicBezTo>
                    <a:pt x="21609" y="20557"/>
                    <a:pt x="16819" y="21602"/>
                    <a:pt x="10900" y="21600"/>
                  </a:cubicBezTo>
                  <a:cubicBezTo>
                    <a:pt x="4981" y="21597"/>
                    <a:pt x="173" y="20548"/>
                    <a:pt x="162" y="19256"/>
                  </a:cubicBezTo>
                  <a:close/>
                  <a:moveTo>
                    <a:pt x="162" y="19256"/>
                  </a:moveTo>
                </a:path>
              </a:pathLst>
            </a:cu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
        <p:nvSpPr>
          <p:cNvPr id="63587" name="Rectangle 99"/>
          <p:cNvSpPr>
            <a:spLocks/>
          </p:cNvSpPr>
          <p:nvPr/>
        </p:nvSpPr>
        <p:spPr bwMode="auto">
          <a:xfrm>
            <a:off x="850106" y="2819400"/>
            <a:ext cx="74437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600" dirty="0">
                <a:latin typeface="Myriad Set Medium" charset="0"/>
                <a:sym typeface="Myriad Set Medium" charset="0"/>
              </a:rPr>
              <a:t>“We’ve </a:t>
            </a:r>
            <a:r>
              <a:rPr lang="en-US" altLang="en-US" sz="2800" dirty="0">
                <a:latin typeface="Arial" panose="020B0604020202020204" pitchFamily="34" charset="0"/>
                <a:cs typeface="Arial" panose="020B0604020202020204" pitchFamily="34" charset="0"/>
                <a:sym typeface="Myriad Set Medium" charset="0"/>
              </a:rPr>
              <a:t>always</a:t>
            </a:r>
            <a:r>
              <a:rPr lang="en-US" altLang="en-US" sz="2600" dirty="0">
                <a:latin typeface="Myriad Set Medium" charset="0"/>
                <a:sym typeface="Myriad Set Medium" charset="0"/>
              </a:rPr>
              <a:t> done it this way.”</a:t>
            </a:r>
          </a:p>
        </p:txBody>
      </p:sp>
      <p:sp>
        <p:nvSpPr>
          <p:cNvPr id="2" name="Slide Number Placeholder 1"/>
          <p:cNvSpPr>
            <a:spLocks noGrp="1"/>
          </p:cNvSpPr>
          <p:nvPr>
            <p:ph type="sldNum" sz="quarter" idx="12"/>
          </p:nvPr>
        </p:nvSpPr>
        <p:spPr/>
        <p:txBody>
          <a:bodyPr/>
          <a:lstStyle/>
          <a:p>
            <a:fld id="{3886C9A7-D5B0-4415-B1B5-82932A135D18}" type="slidenum">
              <a:rPr lang="en-US" smtClean="0"/>
              <a:pPr/>
              <a:t>24</a:t>
            </a:fld>
            <a:endParaRPr lang="en-US" dirty="0"/>
          </a:p>
        </p:txBody>
      </p:sp>
    </p:spTree>
    <p:extLst>
      <p:ext uri="{BB962C8B-B14F-4D97-AF65-F5344CB8AC3E}">
        <p14:creationId xmlns:p14="http://schemas.microsoft.com/office/powerpoint/2010/main" val="313285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Group 1"/>
          <p:cNvGraphicFramePr>
            <a:graphicFrameLocks noGrp="1"/>
          </p:cNvGraphicFramePr>
          <p:nvPr>
            <p:extLst>
              <p:ext uri="{D42A27DB-BD31-4B8C-83A1-F6EECF244321}">
                <p14:modId xmlns:p14="http://schemas.microsoft.com/office/powerpoint/2010/main" val="1410935283"/>
              </p:ext>
            </p:extLst>
          </p:nvPr>
        </p:nvGraphicFramePr>
        <p:xfrm>
          <a:off x="535781" y="342900"/>
          <a:ext cx="8065294" cy="6179345"/>
        </p:xfrm>
        <a:graphic>
          <a:graphicData uri="http://schemas.openxmlformats.org/drawingml/2006/table">
            <a:tbl>
              <a:tblPr/>
              <a:tblGrid>
                <a:gridCol w="8065294"/>
              </a:tblGrid>
              <a:tr h="1235869">
                <a:tc>
                  <a:txBody>
                    <a:bodyPr/>
                    <a:lstStyle>
                      <a:lvl1pPr>
                        <a:spcBef>
                          <a:spcPts val="2300"/>
                        </a:spcBef>
                        <a:buSzPct val="171000"/>
                        <a:buFont typeface="Gill Sans" charset="0"/>
                        <a:tabLst>
                          <a:tab pos="635000" algn="l"/>
                        </a:tabLst>
                        <a:defRPr sz="3000">
                          <a:solidFill>
                            <a:schemeClr val="tx1"/>
                          </a:solidFill>
                          <a:latin typeface="Gill Sans" charset="0"/>
                          <a:sym typeface="Gill Sans" charset="0"/>
                        </a:defRPr>
                      </a:lvl1pPr>
                      <a:lvl2pPr marL="1549400" indent="-787400">
                        <a:spcBef>
                          <a:spcPts val="2300"/>
                        </a:spcBef>
                        <a:buSzPct val="171000"/>
                        <a:buFont typeface="Gill Sans" charset="0"/>
                        <a:tabLst>
                          <a:tab pos="635000" algn="l"/>
                        </a:tabLst>
                        <a:defRPr sz="3000">
                          <a:solidFill>
                            <a:schemeClr val="tx1"/>
                          </a:solidFill>
                          <a:latin typeface="Gill Sans" charset="0"/>
                          <a:sym typeface="Gill Sans" charset="0"/>
                        </a:defRPr>
                      </a:lvl2pPr>
                      <a:lvl3pPr marL="1993900" indent="-787400">
                        <a:spcBef>
                          <a:spcPts val="2300"/>
                        </a:spcBef>
                        <a:buSzPct val="171000"/>
                        <a:buFont typeface="Gill Sans" charset="0"/>
                        <a:tabLst>
                          <a:tab pos="635000" algn="l"/>
                        </a:tabLst>
                        <a:defRPr sz="3000">
                          <a:solidFill>
                            <a:schemeClr val="tx1"/>
                          </a:solidFill>
                          <a:latin typeface="Gill Sans" charset="0"/>
                          <a:sym typeface="Gill Sans" charset="0"/>
                        </a:defRPr>
                      </a:lvl3pPr>
                      <a:lvl4pPr marL="2438400" indent="-787400">
                        <a:spcBef>
                          <a:spcPts val="2300"/>
                        </a:spcBef>
                        <a:buSzPct val="171000"/>
                        <a:buFont typeface="Gill Sans" charset="0"/>
                        <a:tabLst>
                          <a:tab pos="635000" algn="l"/>
                        </a:tabLst>
                        <a:defRPr sz="3000">
                          <a:solidFill>
                            <a:schemeClr val="tx1"/>
                          </a:solidFill>
                          <a:latin typeface="Gill Sans" charset="0"/>
                          <a:sym typeface="Gill Sans" charset="0"/>
                        </a:defRPr>
                      </a:lvl4pPr>
                      <a:lvl5pPr marL="2882900" indent="-787400">
                        <a:spcBef>
                          <a:spcPts val="2300"/>
                        </a:spcBef>
                        <a:buSzPct val="171000"/>
                        <a:buFont typeface="Gill Sans" charset="0"/>
                        <a:tabLst>
                          <a:tab pos="635000" algn="l"/>
                        </a:tabLst>
                        <a:defRPr sz="3000">
                          <a:solidFill>
                            <a:schemeClr val="tx1"/>
                          </a:solidFill>
                          <a:latin typeface="Gill Sans" charset="0"/>
                          <a:sym typeface="Gill Sans" charset="0"/>
                        </a:defRPr>
                      </a:lvl5pPr>
                      <a:lvl6pPr marL="33401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6pPr>
                      <a:lvl7pPr marL="37973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7pPr>
                      <a:lvl8pPr marL="42545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8pPr>
                      <a:lvl9pPr marL="47117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635000" algn="l"/>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Myriad Set Semibold" charset="0"/>
                        </a:rPr>
                        <a:t>“That could cannibalize our existing products.” </a:t>
                      </a:r>
                    </a:p>
                  </a:txBody>
                  <a:tcPr marL="214313" marR="214313" marT="285750" marB="285750" anchor="ctr" horzOverflow="overflow">
                    <a:lnL cap="flat">
                      <a:noFill/>
                    </a:lnL>
                    <a:lnR cap="flat">
                      <a:noFill/>
                    </a:lnR>
                    <a:lnT cap="flat">
                      <a:noFill/>
                    </a:lnT>
                    <a:lnB cap="flat">
                      <a:noFill/>
                    </a:lnB>
                    <a:lnTlToBr>
                      <a:noFill/>
                    </a:lnTlToBr>
                    <a:lnBlToTr>
                      <a:noFill/>
                    </a:lnBlToTr>
                    <a:noFill/>
                  </a:tcPr>
                </a:tc>
              </a:tr>
              <a:tr h="1235869">
                <a:tc>
                  <a:txBody>
                    <a:bodyPr/>
                    <a:lstStyle>
                      <a:lvl1pPr>
                        <a:spcBef>
                          <a:spcPts val="2300"/>
                        </a:spcBef>
                        <a:buSzPct val="171000"/>
                        <a:buFont typeface="Gill Sans" charset="0"/>
                        <a:tabLst>
                          <a:tab pos="635000" algn="l"/>
                        </a:tabLst>
                        <a:defRPr sz="3000">
                          <a:solidFill>
                            <a:schemeClr val="tx1"/>
                          </a:solidFill>
                          <a:latin typeface="Gill Sans" charset="0"/>
                          <a:sym typeface="Gill Sans" charset="0"/>
                        </a:defRPr>
                      </a:lvl1pPr>
                      <a:lvl2pPr marL="1549400" indent="-787400">
                        <a:spcBef>
                          <a:spcPts val="2300"/>
                        </a:spcBef>
                        <a:buSzPct val="171000"/>
                        <a:buFont typeface="Gill Sans" charset="0"/>
                        <a:tabLst>
                          <a:tab pos="635000" algn="l"/>
                        </a:tabLst>
                        <a:defRPr sz="3000">
                          <a:solidFill>
                            <a:schemeClr val="tx1"/>
                          </a:solidFill>
                          <a:latin typeface="Gill Sans" charset="0"/>
                          <a:sym typeface="Gill Sans" charset="0"/>
                        </a:defRPr>
                      </a:lvl2pPr>
                      <a:lvl3pPr marL="1993900" indent="-787400">
                        <a:spcBef>
                          <a:spcPts val="2300"/>
                        </a:spcBef>
                        <a:buSzPct val="171000"/>
                        <a:buFont typeface="Gill Sans" charset="0"/>
                        <a:tabLst>
                          <a:tab pos="635000" algn="l"/>
                        </a:tabLst>
                        <a:defRPr sz="3000">
                          <a:solidFill>
                            <a:schemeClr val="tx1"/>
                          </a:solidFill>
                          <a:latin typeface="Gill Sans" charset="0"/>
                          <a:sym typeface="Gill Sans" charset="0"/>
                        </a:defRPr>
                      </a:lvl3pPr>
                      <a:lvl4pPr marL="2438400" indent="-787400">
                        <a:spcBef>
                          <a:spcPts val="2300"/>
                        </a:spcBef>
                        <a:buSzPct val="171000"/>
                        <a:buFont typeface="Gill Sans" charset="0"/>
                        <a:tabLst>
                          <a:tab pos="635000" algn="l"/>
                        </a:tabLst>
                        <a:defRPr sz="3000">
                          <a:solidFill>
                            <a:schemeClr val="tx1"/>
                          </a:solidFill>
                          <a:latin typeface="Gill Sans" charset="0"/>
                          <a:sym typeface="Gill Sans" charset="0"/>
                        </a:defRPr>
                      </a:lvl4pPr>
                      <a:lvl5pPr marL="2882900" indent="-787400">
                        <a:spcBef>
                          <a:spcPts val="2300"/>
                        </a:spcBef>
                        <a:buSzPct val="171000"/>
                        <a:buFont typeface="Gill Sans" charset="0"/>
                        <a:tabLst>
                          <a:tab pos="635000" algn="l"/>
                        </a:tabLst>
                        <a:defRPr sz="3000">
                          <a:solidFill>
                            <a:schemeClr val="tx1"/>
                          </a:solidFill>
                          <a:latin typeface="Gill Sans" charset="0"/>
                          <a:sym typeface="Gill Sans" charset="0"/>
                        </a:defRPr>
                      </a:lvl5pPr>
                      <a:lvl6pPr marL="33401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6pPr>
                      <a:lvl7pPr marL="37973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7pPr>
                      <a:lvl8pPr marL="42545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8pPr>
                      <a:lvl9pPr marL="47117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635000" algn="l"/>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Myriad Set Semibold" charset="0"/>
                        </a:rPr>
                        <a:t>“Our customers aren’t asking for that.”</a:t>
                      </a:r>
                    </a:p>
                  </a:txBody>
                  <a:tcPr marL="214313" marR="214313" marT="285750" marB="285750" anchor="ctr" horzOverflow="overflow">
                    <a:lnL cap="flat">
                      <a:noFill/>
                    </a:lnL>
                    <a:lnR cap="flat">
                      <a:noFill/>
                    </a:lnR>
                    <a:lnT cap="flat">
                      <a:noFill/>
                    </a:lnT>
                    <a:lnB cap="flat">
                      <a:noFill/>
                    </a:lnB>
                    <a:lnTlToBr>
                      <a:noFill/>
                    </a:lnTlToBr>
                    <a:lnBlToTr>
                      <a:noFill/>
                    </a:lnBlToTr>
                    <a:noFill/>
                  </a:tcPr>
                </a:tc>
              </a:tr>
              <a:tr h="1235869">
                <a:tc>
                  <a:txBody>
                    <a:bodyPr/>
                    <a:lstStyle>
                      <a:lvl1pPr>
                        <a:spcBef>
                          <a:spcPts val="2300"/>
                        </a:spcBef>
                        <a:buSzPct val="171000"/>
                        <a:buFont typeface="Gill Sans" charset="0"/>
                        <a:tabLst>
                          <a:tab pos="635000" algn="l"/>
                        </a:tabLst>
                        <a:defRPr sz="3000">
                          <a:solidFill>
                            <a:schemeClr val="tx1"/>
                          </a:solidFill>
                          <a:latin typeface="Gill Sans" charset="0"/>
                          <a:sym typeface="Gill Sans" charset="0"/>
                        </a:defRPr>
                      </a:lvl1pPr>
                      <a:lvl2pPr marL="1549400" indent="-787400">
                        <a:spcBef>
                          <a:spcPts val="2300"/>
                        </a:spcBef>
                        <a:buSzPct val="171000"/>
                        <a:buFont typeface="Gill Sans" charset="0"/>
                        <a:tabLst>
                          <a:tab pos="635000" algn="l"/>
                        </a:tabLst>
                        <a:defRPr sz="3000">
                          <a:solidFill>
                            <a:schemeClr val="tx1"/>
                          </a:solidFill>
                          <a:latin typeface="Gill Sans" charset="0"/>
                          <a:sym typeface="Gill Sans" charset="0"/>
                        </a:defRPr>
                      </a:lvl2pPr>
                      <a:lvl3pPr marL="1993900" indent="-787400">
                        <a:spcBef>
                          <a:spcPts val="2300"/>
                        </a:spcBef>
                        <a:buSzPct val="171000"/>
                        <a:buFont typeface="Gill Sans" charset="0"/>
                        <a:tabLst>
                          <a:tab pos="635000" algn="l"/>
                        </a:tabLst>
                        <a:defRPr sz="3000">
                          <a:solidFill>
                            <a:schemeClr val="tx1"/>
                          </a:solidFill>
                          <a:latin typeface="Gill Sans" charset="0"/>
                          <a:sym typeface="Gill Sans" charset="0"/>
                        </a:defRPr>
                      </a:lvl3pPr>
                      <a:lvl4pPr marL="2438400" indent="-787400">
                        <a:spcBef>
                          <a:spcPts val="2300"/>
                        </a:spcBef>
                        <a:buSzPct val="171000"/>
                        <a:buFont typeface="Gill Sans" charset="0"/>
                        <a:tabLst>
                          <a:tab pos="635000" algn="l"/>
                        </a:tabLst>
                        <a:defRPr sz="3000">
                          <a:solidFill>
                            <a:schemeClr val="tx1"/>
                          </a:solidFill>
                          <a:latin typeface="Gill Sans" charset="0"/>
                          <a:sym typeface="Gill Sans" charset="0"/>
                        </a:defRPr>
                      </a:lvl4pPr>
                      <a:lvl5pPr marL="2882900" indent="-787400">
                        <a:spcBef>
                          <a:spcPts val="2300"/>
                        </a:spcBef>
                        <a:buSzPct val="171000"/>
                        <a:buFont typeface="Gill Sans" charset="0"/>
                        <a:tabLst>
                          <a:tab pos="635000" algn="l"/>
                        </a:tabLst>
                        <a:defRPr sz="3000">
                          <a:solidFill>
                            <a:schemeClr val="tx1"/>
                          </a:solidFill>
                          <a:latin typeface="Gill Sans" charset="0"/>
                          <a:sym typeface="Gill Sans" charset="0"/>
                        </a:defRPr>
                      </a:lvl5pPr>
                      <a:lvl6pPr marL="33401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6pPr>
                      <a:lvl7pPr marL="37973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7pPr>
                      <a:lvl8pPr marL="42545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8pPr>
                      <a:lvl9pPr marL="47117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635000" algn="l"/>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Myriad Set Semibold" charset="0"/>
                        </a:rPr>
                        <a:t>“We don’t have the time or the resources.”</a:t>
                      </a:r>
                    </a:p>
                  </a:txBody>
                  <a:tcPr marL="214313" marR="214313" marT="285750" marB="285750" anchor="ctr" horzOverflow="overflow">
                    <a:lnL cap="flat">
                      <a:noFill/>
                    </a:lnL>
                    <a:lnR cap="flat">
                      <a:noFill/>
                    </a:lnR>
                    <a:lnT cap="flat">
                      <a:noFill/>
                    </a:lnT>
                    <a:lnB cap="flat">
                      <a:noFill/>
                    </a:lnB>
                    <a:lnTlToBr>
                      <a:noFill/>
                    </a:lnTlToBr>
                    <a:lnBlToTr>
                      <a:noFill/>
                    </a:lnBlToTr>
                    <a:noFill/>
                  </a:tcPr>
                </a:tc>
              </a:tr>
              <a:tr h="1235869">
                <a:tc>
                  <a:txBody>
                    <a:bodyPr/>
                    <a:lstStyle>
                      <a:lvl1pPr>
                        <a:spcBef>
                          <a:spcPts val="2300"/>
                        </a:spcBef>
                        <a:buSzPct val="171000"/>
                        <a:buFont typeface="Gill Sans" charset="0"/>
                        <a:tabLst>
                          <a:tab pos="635000" algn="l"/>
                        </a:tabLst>
                        <a:defRPr sz="3000">
                          <a:solidFill>
                            <a:schemeClr val="tx1"/>
                          </a:solidFill>
                          <a:latin typeface="Gill Sans" charset="0"/>
                          <a:sym typeface="Gill Sans" charset="0"/>
                        </a:defRPr>
                      </a:lvl1pPr>
                      <a:lvl2pPr marL="1549400" indent="-787400">
                        <a:spcBef>
                          <a:spcPts val="2300"/>
                        </a:spcBef>
                        <a:buSzPct val="171000"/>
                        <a:buFont typeface="Gill Sans" charset="0"/>
                        <a:tabLst>
                          <a:tab pos="635000" algn="l"/>
                        </a:tabLst>
                        <a:defRPr sz="3000">
                          <a:solidFill>
                            <a:schemeClr val="tx1"/>
                          </a:solidFill>
                          <a:latin typeface="Gill Sans" charset="0"/>
                          <a:sym typeface="Gill Sans" charset="0"/>
                        </a:defRPr>
                      </a:lvl2pPr>
                      <a:lvl3pPr marL="1993900" indent="-787400">
                        <a:spcBef>
                          <a:spcPts val="2300"/>
                        </a:spcBef>
                        <a:buSzPct val="171000"/>
                        <a:buFont typeface="Gill Sans" charset="0"/>
                        <a:tabLst>
                          <a:tab pos="635000" algn="l"/>
                        </a:tabLst>
                        <a:defRPr sz="3000">
                          <a:solidFill>
                            <a:schemeClr val="tx1"/>
                          </a:solidFill>
                          <a:latin typeface="Gill Sans" charset="0"/>
                          <a:sym typeface="Gill Sans" charset="0"/>
                        </a:defRPr>
                      </a:lvl3pPr>
                      <a:lvl4pPr marL="2438400" indent="-787400">
                        <a:spcBef>
                          <a:spcPts val="2300"/>
                        </a:spcBef>
                        <a:buSzPct val="171000"/>
                        <a:buFont typeface="Gill Sans" charset="0"/>
                        <a:tabLst>
                          <a:tab pos="635000" algn="l"/>
                        </a:tabLst>
                        <a:defRPr sz="3000">
                          <a:solidFill>
                            <a:schemeClr val="tx1"/>
                          </a:solidFill>
                          <a:latin typeface="Gill Sans" charset="0"/>
                          <a:sym typeface="Gill Sans" charset="0"/>
                        </a:defRPr>
                      </a:lvl4pPr>
                      <a:lvl5pPr marL="2882900" indent="-787400">
                        <a:spcBef>
                          <a:spcPts val="2300"/>
                        </a:spcBef>
                        <a:buSzPct val="171000"/>
                        <a:buFont typeface="Gill Sans" charset="0"/>
                        <a:tabLst>
                          <a:tab pos="635000" algn="l"/>
                        </a:tabLst>
                        <a:defRPr sz="3000">
                          <a:solidFill>
                            <a:schemeClr val="tx1"/>
                          </a:solidFill>
                          <a:latin typeface="Gill Sans" charset="0"/>
                          <a:sym typeface="Gill Sans" charset="0"/>
                        </a:defRPr>
                      </a:lvl5pPr>
                      <a:lvl6pPr marL="33401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6pPr>
                      <a:lvl7pPr marL="37973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7pPr>
                      <a:lvl8pPr marL="42545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8pPr>
                      <a:lvl9pPr marL="47117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635000" algn="l"/>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Myriad Set Semibold" charset="0"/>
                        </a:rPr>
                        <a:t>“We’ve been successful, why risk it?”</a:t>
                      </a:r>
                    </a:p>
                  </a:txBody>
                  <a:tcPr marL="214313" marR="214313" marT="285750" marB="285750" anchor="ctr" horzOverflow="overflow">
                    <a:lnL cap="flat">
                      <a:noFill/>
                    </a:lnL>
                    <a:lnR cap="flat">
                      <a:noFill/>
                    </a:lnR>
                    <a:lnT cap="flat">
                      <a:noFill/>
                    </a:lnT>
                    <a:lnB cap="flat">
                      <a:noFill/>
                    </a:lnB>
                    <a:lnTlToBr>
                      <a:noFill/>
                    </a:lnTlToBr>
                    <a:lnBlToTr>
                      <a:noFill/>
                    </a:lnBlToTr>
                    <a:noFill/>
                  </a:tcPr>
                </a:tc>
              </a:tr>
              <a:tr h="1235869">
                <a:tc>
                  <a:txBody>
                    <a:bodyPr/>
                    <a:lstStyle>
                      <a:lvl1pPr>
                        <a:spcBef>
                          <a:spcPts val="2300"/>
                        </a:spcBef>
                        <a:buSzPct val="171000"/>
                        <a:buFont typeface="Gill Sans" charset="0"/>
                        <a:tabLst>
                          <a:tab pos="635000" algn="l"/>
                        </a:tabLst>
                        <a:defRPr sz="3000">
                          <a:solidFill>
                            <a:schemeClr val="tx1"/>
                          </a:solidFill>
                          <a:latin typeface="Gill Sans" charset="0"/>
                          <a:sym typeface="Gill Sans" charset="0"/>
                        </a:defRPr>
                      </a:lvl1pPr>
                      <a:lvl2pPr marL="1549400" indent="-787400">
                        <a:spcBef>
                          <a:spcPts val="2300"/>
                        </a:spcBef>
                        <a:buSzPct val="171000"/>
                        <a:buFont typeface="Gill Sans" charset="0"/>
                        <a:tabLst>
                          <a:tab pos="635000" algn="l"/>
                        </a:tabLst>
                        <a:defRPr sz="3000">
                          <a:solidFill>
                            <a:schemeClr val="tx1"/>
                          </a:solidFill>
                          <a:latin typeface="Gill Sans" charset="0"/>
                          <a:sym typeface="Gill Sans" charset="0"/>
                        </a:defRPr>
                      </a:lvl2pPr>
                      <a:lvl3pPr marL="1993900" indent="-787400">
                        <a:spcBef>
                          <a:spcPts val="2300"/>
                        </a:spcBef>
                        <a:buSzPct val="171000"/>
                        <a:buFont typeface="Gill Sans" charset="0"/>
                        <a:tabLst>
                          <a:tab pos="635000" algn="l"/>
                        </a:tabLst>
                        <a:defRPr sz="3000">
                          <a:solidFill>
                            <a:schemeClr val="tx1"/>
                          </a:solidFill>
                          <a:latin typeface="Gill Sans" charset="0"/>
                          <a:sym typeface="Gill Sans" charset="0"/>
                        </a:defRPr>
                      </a:lvl3pPr>
                      <a:lvl4pPr marL="2438400" indent="-787400">
                        <a:spcBef>
                          <a:spcPts val="2300"/>
                        </a:spcBef>
                        <a:buSzPct val="171000"/>
                        <a:buFont typeface="Gill Sans" charset="0"/>
                        <a:tabLst>
                          <a:tab pos="635000" algn="l"/>
                        </a:tabLst>
                        <a:defRPr sz="3000">
                          <a:solidFill>
                            <a:schemeClr val="tx1"/>
                          </a:solidFill>
                          <a:latin typeface="Gill Sans" charset="0"/>
                          <a:sym typeface="Gill Sans" charset="0"/>
                        </a:defRPr>
                      </a:lvl4pPr>
                      <a:lvl5pPr marL="2882900" indent="-787400">
                        <a:spcBef>
                          <a:spcPts val="2300"/>
                        </a:spcBef>
                        <a:buSzPct val="171000"/>
                        <a:buFont typeface="Gill Sans" charset="0"/>
                        <a:tabLst>
                          <a:tab pos="635000" algn="l"/>
                        </a:tabLst>
                        <a:defRPr sz="3000">
                          <a:solidFill>
                            <a:schemeClr val="tx1"/>
                          </a:solidFill>
                          <a:latin typeface="Gill Sans" charset="0"/>
                          <a:sym typeface="Gill Sans" charset="0"/>
                        </a:defRPr>
                      </a:lvl5pPr>
                      <a:lvl6pPr marL="33401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6pPr>
                      <a:lvl7pPr marL="37973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7pPr>
                      <a:lvl8pPr marL="42545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8pPr>
                      <a:lvl9pPr marL="4711700" indent="-787400" fontAlgn="base">
                        <a:spcBef>
                          <a:spcPts val="2300"/>
                        </a:spcBef>
                        <a:spcAft>
                          <a:spcPct val="0"/>
                        </a:spcAft>
                        <a:buSzPct val="171000"/>
                        <a:buFont typeface="Gill Sans" charset="0"/>
                        <a:tabLst>
                          <a:tab pos="635000" algn="l"/>
                        </a:tabLst>
                        <a:defRPr sz="3000">
                          <a:solidFill>
                            <a:schemeClr val="tx1"/>
                          </a:solidFill>
                          <a:latin typeface="Gill Sans" charset="0"/>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635000" algn="l"/>
                        </a:tabLst>
                      </a:pPr>
                      <a:r>
                        <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Myriad Set Semibold" charset="0"/>
                        </a:rPr>
                        <a:t>“We’ve always done it this way.”</a:t>
                      </a:r>
                    </a:p>
                  </a:txBody>
                  <a:tcPr marL="214313" marR="214313" marT="285750" marB="285750"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3886C9A7-D5B0-4415-B1B5-82932A135D18}" type="slidenum">
              <a:rPr lang="en-US" smtClean="0"/>
              <a:pPr/>
              <a:t>25</a:t>
            </a:fld>
            <a:endParaRPr lang="en-US" dirty="0"/>
          </a:p>
        </p:txBody>
      </p:sp>
    </p:spTree>
    <p:extLst>
      <p:ext uri="{BB962C8B-B14F-4D97-AF65-F5344CB8AC3E}">
        <p14:creationId xmlns:p14="http://schemas.microsoft.com/office/powerpoint/2010/main" val="377185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99"/>
          <p:cNvSpPr>
            <a:spLocks/>
          </p:cNvSpPr>
          <p:nvPr/>
        </p:nvSpPr>
        <p:spPr bwMode="auto">
          <a:xfrm>
            <a:off x="859631" y="2362200"/>
            <a:ext cx="7443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ltLang="en-US" sz="2800" dirty="0" smtClean="0">
                <a:latin typeface="Arial" panose="020B0604020202020204" pitchFamily="34" charset="0"/>
                <a:cs typeface="Arial" panose="020B0604020202020204" pitchFamily="34" charset="0"/>
                <a:sym typeface="Myriad Set Medium" charset="0"/>
              </a:rPr>
              <a:t>Ultimately </a:t>
            </a:r>
            <a:r>
              <a:rPr lang="en-US" altLang="en-US" sz="2800" dirty="0" smtClean="0">
                <a:latin typeface="Arial" panose="020B0604020202020204" pitchFamily="34" charset="0"/>
                <a:cs typeface="Arial" panose="020B0604020202020204" pitchFamily="34" charset="0"/>
                <a:sym typeface="Myriad Set Medium" charset="0"/>
              </a:rPr>
              <a:t>there is </a:t>
            </a:r>
            <a:r>
              <a:rPr lang="en-US" altLang="en-US" sz="2800" dirty="0" smtClean="0">
                <a:latin typeface="Arial" panose="020B0604020202020204" pitchFamily="34" charset="0"/>
                <a:cs typeface="Arial" panose="020B0604020202020204" pitchFamily="34" charset="0"/>
                <a:sym typeface="Myriad Set Medium" charset="0"/>
              </a:rPr>
              <a:t>a failure of imagination that blinds an organization to potential game changers. </a:t>
            </a:r>
            <a:endParaRPr lang="en-US" altLang="en-US" sz="2800" dirty="0">
              <a:latin typeface="Arial" panose="020B0604020202020204" pitchFamily="34" charset="0"/>
              <a:cs typeface="Arial" panose="020B0604020202020204" pitchFamily="34" charset="0"/>
              <a:sym typeface="Myriad Set Medium" charset="0"/>
            </a:endParaRPr>
          </a:p>
        </p:txBody>
      </p:sp>
      <p:sp>
        <p:nvSpPr>
          <p:cNvPr id="4" name="Slide Number Placeholder 3"/>
          <p:cNvSpPr>
            <a:spLocks noGrp="1"/>
          </p:cNvSpPr>
          <p:nvPr>
            <p:ph type="sldNum" sz="quarter" idx="12"/>
          </p:nvPr>
        </p:nvSpPr>
        <p:spPr/>
        <p:txBody>
          <a:bodyPr/>
          <a:lstStyle/>
          <a:p>
            <a:fld id="{3886C9A7-D5B0-4415-B1B5-82932A135D18}" type="slidenum">
              <a:rPr lang="en-US" smtClean="0"/>
              <a:pPr/>
              <a:t>26</a:t>
            </a:fld>
            <a:endParaRPr lang="en-US" dirty="0"/>
          </a:p>
        </p:txBody>
      </p:sp>
    </p:spTree>
    <p:extLst>
      <p:ext uri="{BB962C8B-B14F-4D97-AF65-F5344CB8AC3E}">
        <p14:creationId xmlns:p14="http://schemas.microsoft.com/office/powerpoint/2010/main" val="421108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smtClean="0"/>
              <a:t>In our work on breakthroughs we focused on the</a:t>
            </a:r>
          </a:p>
          <a:p>
            <a:pPr marL="106362" indent="0">
              <a:buNone/>
            </a:pPr>
            <a:r>
              <a:rPr lang="en-US" dirty="0" smtClean="0"/>
              <a:t> </a:t>
            </a:r>
          </a:p>
          <a:p>
            <a:pPr>
              <a:buClr>
                <a:srgbClr val="F79646"/>
              </a:buClr>
            </a:pPr>
            <a:r>
              <a:rPr lang="en-US" dirty="0" smtClean="0"/>
              <a:t>barriers to breakthrough innovation</a:t>
            </a:r>
          </a:p>
          <a:p>
            <a:pPr>
              <a:buClr>
                <a:srgbClr val="F79646"/>
              </a:buClr>
            </a:pPr>
            <a:endParaRPr lang="en-US" dirty="0" smtClean="0"/>
          </a:p>
          <a:p>
            <a:pPr>
              <a:buClr>
                <a:srgbClr val="F79646"/>
              </a:buClr>
            </a:pPr>
            <a:r>
              <a:rPr lang="en-US" dirty="0"/>
              <a:t>h</a:t>
            </a:r>
            <a:r>
              <a:rPr lang="en-US" dirty="0" smtClean="0"/>
              <a:t>ow to overcome them and succeed at developing and implementing breakthrough products and services</a:t>
            </a:r>
            <a:endParaRPr lang="en-US" dirty="0"/>
          </a:p>
        </p:txBody>
      </p:sp>
      <p:sp>
        <p:nvSpPr>
          <p:cNvPr id="4" name="Slide Number Placeholder 3"/>
          <p:cNvSpPr>
            <a:spLocks noGrp="1"/>
          </p:cNvSpPr>
          <p:nvPr>
            <p:ph type="sldNum" sz="quarter" idx="12"/>
          </p:nvPr>
        </p:nvSpPr>
        <p:spPr/>
        <p:txBody>
          <a:bodyPr/>
          <a:lstStyle/>
          <a:p>
            <a:fld id="{3886C9A7-D5B0-4415-B1B5-82932A135D18}" type="slidenum">
              <a:rPr lang="en-US" smtClean="0"/>
              <a:pPr/>
              <a:t>27</a:t>
            </a:fld>
            <a:endParaRPr lang="en-US" dirty="0"/>
          </a:p>
        </p:txBody>
      </p:sp>
    </p:spTree>
    <p:extLst>
      <p:ext uri="{BB962C8B-B14F-4D97-AF65-F5344CB8AC3E}">
        <p14:creationId xmlns:p14="http://schemas.microsoft.com/office/powerpoint/2010/main" val="305629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p>
            <a:fld id="{3886C9A7-D5B0-4415-B1B5-82932A135D18}" type="slidenum">
              <a:rPr lang="en-US" smtClean="0"/>
              <a:pPr/>
              <a:t>28</a:t>
            </a:fld>
            <a:endParaRPr lang="en-US" dirty="0"/>
          </a:p>
        </p:txBody>
      </p:sp>
      <p:grpSp>
        <p:nvGrpSpPr>
          <p:cNvPr id="3" name="Group 2"/>
          <p:cNvGrpSpPr/>
          <p:nvPr/>
        </p:nvGrpSpPr>
        <p:grpSpPr>
          <a:xfrm>
            <a:off x="4908703" y="1620175"/>
            <a:ext cx="3037180" cy="5012970"/>
            <a:chOff x="4908703" y="1620175"/>
            <a:chExt cx="3037180" cy="5012970"/>
          </a:xfrm>
        </p:grpSpPr>
        <p:grpSp>
          <p:nvGrpSpPr>
            <p:cNvPr id="15" name="Group 42"/>
            <p:cNvGrpSpPr/>
            <p:nvPr/>
          </p:nvGrpSpPr>
          <p:grpSpPr>
            <a:xfrm>
              <a:off x="4918228" y="1620175"/>
              <a:ext cx="2438400" cy="457200"/>
              <a:chOff x="3200400" y="1143000"/>
              <a:chExt cx="2438400" cy="457200"/>
            </a:xfrm>
          </p:grpSpPr>
          <p:cxnSp>
            <p:nvCxnSpPr>
              <p:cNvPr id="40" name="Straight Connector 39"/>
              <p:cNvCxnSpPr/>
              <p:nvPr/>
            </p:nvCxnSpPr>
            <p:spPr>
              <a:xfrm flipV="1">
                <a:off x="3276600" y="1447800"/>
                <a:ext cx="23622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52800" y="1295400"/>
                <a:ext cx="2057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200400" y="1143000"/>
                <a:ext cx="1981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2" descr="D:\My Data\Desktop\davila--InnovationParadox---cov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8703" y="2077375"/>
              <a:ext cx="3037180" cy="45557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506245" y="290188"/>
            <a:ext cx="3008604" cy="5237825"/>
            <a:chOff x="1506245" y="290188"/>
            <a:chExt cx="3008604" cy="5237825"/>
          </a:xfrm>
        </p:grpSpPr>
        <p:grpSp>
          <p:nvGrpSpPr>
            <p:cNvPr id="14" name="Group 43"/>
            <p:cNvGrpSpPr/>
            <p:nvPr/>
          </p:nvGrpSpPr>
          <p:grpSpPr>
            <a:xfrm>
              <a:off x="1506245" y="290188"/>
              <a:ext cx="2286000" cy="457200"/>
              <a:chOff x="381000" y="457200"/>
              <a:chExt cx="2286000" cy="457200"/>
            </a:xfrm>
          </p:grpSpPr>
          <p:cxnSp>
            <p:nvCxnSpPr>
              <p:cNvPr id="28" name="Straight Connector 27"/>
              <p:cNvCxnSpPr/>
              <p:nvPr/>
            </p:nvCxnSpPr>
            <p:spPr>
              <a:xfrm flipV="1">
                <a:off x="381000" y="762000"/>
                <a:ext cx="2286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1000" y="609600"/>
                <a:ext cx="2057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1000" y="457200"/>
                <a:ext cx="18288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descr="D:\My Data\Desktop\Making Innovation Wo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6245" y="747388"/>
              <a:ext cx="3008604" cy="47806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5126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09160"/>
          </a:xfrm>
        </p:spPr>
        <p:txBody>
          <a:bodyPr/>
          <a:lstStyle/>
          <a:p>
            <a:pPr marL="106362" indent="0">
              <a:buNone/>
            </a:pPr>
            <a:r>
              <a:rPr lang="en-US" dirty="0"/>
              <a:t>Operational excellence and incremental innovation succeed as long as the industry follows the predicted path. </a:t>
            </a:r>
            <a:endParaRPr lang="en-US" dirty="0" smtClean="0"/>
          </a:p>
          <a:p>
            <a:pPr marL="106362" indent="0">
              <a:buNone/>
            </a:pPr>
            <a:endParaRPr lang="en-US" dirty="0" smtClean="0"/>
          </a:p>
          <a:p>
            <a:pPr marL="106362" indent="0">
              <a:buNone/>
            </a:pPr>
            <a:r>
              <a:rPr lang="en-US" dirty="0" smtClean="0"/>
              <a:t>All </a:t>
            </a:r>
            <a:r>
              <a:rPr lang="en-US" dirty="0"/>
              <a:t>industries see breakthrough changes that make existing strategies obsolete</a:t>
            </a:r>
            <a:r>
              <a:rPr lang="en-US" dirty="0" smtClean="0"/>
              <a:t>.</a:t>
            </a:r>
          </a:p>
          <a:p>
            <a:pPr marL="106362" indent="0">
              <a:buNone/>
            </a:pPr>
            <a:endParaRPr lang="en-US" dirty="0"/>
          </a:p>
          <a:p>
            <a:pPr marL="106362" indent="0">
              <a:buNone/>
            </a:pPr>
            <a:r>
              <a:rPr lang="en-US" dirty="0" smtClean="0"/>
              <a:t> </a:t>
            </a:r>
            <a:r>
              <a:rPr lang="en-US" dirty="0"/>
              <a:t>At these points, what made companies great can become their largest liability.</a:t>
            </a:r>
          </a:p>
        </p:txBody>
      </p:sp>
      <p:sp>
        <p:nvSpPr>
          <p:cNvPr id="4" name="Slide Number Placeholder 3"/>
          <p:cNvSpPr>
            <a:spLocks noGrp="1"/>
          </p:cNvSpPr>
          <p:nvPr>
            <p:ph type="sldNum" sz="quarter" idx="12"/>
          </p:nvPr>
        </p:nvSpPr>
        <p:spPr/>
        <p:txBody>
          <a:bodyPr/>
          <a:lstStyle/>
          <a:p>
            <a:fld id="{3886C9A7-D5B0-4415-B1B5-82932A135D18}" type="slidenum">
              <a:rPr lang="en-US" smtClean="0"/>
              <a:pPr/>
              <a:t>29</a:t>
            </a:fld>
            <a:endParaRPr lang="en-US" dirty="0"/>
          </a:p>
        </p:txBody>
      </p:sp>
    </p:spTree>
    <p:extLst>
      <p:ext uri="{BB962C8B-B14F-4D97-AF65-F5344CB8AC3E}">
        <p14:creationId xmlns:p14="http://schemas.microsoft.com/office/powerpoint/2010/main" val="406786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86C9A7-D5B0-4415-B1B5-82932A135D18}" type="slidenum">
              <a:rPr lang="en-US" smtClean="0"/>
              <a:pPr/>
              <a:t>3</a:t>
            </a:fld>
            <a:endParaRPr lang="en-US" dirty="0"/>
          </a:p>
        </p:txBody>
      </p:sp>
      <p:grpSp>
        <p:nvGrpSpPr>
          <p:cNvPr id="3" name="Group 2"/>
          <p:cNvGrpSpPr/>
          <p:nvPr/>
        </p:nvGrpSpPr>
        <p:grpSpPr>
          <a:xfrm>
            <a:off x="2133600" y="1524000"/>
            <a:ext cx="4876800" cy="4495800"/>
            <a:chOff x="2590800" y="2133600"/>
            <a:chExt cx="3657600" cy="3657600"/>
          </a:xfrm>
        </p:grpSpPr>
        <p:sp>
          <p:nvSpPr>
            <p:cNvPr id="4" name="Rectangle 3"/>
            <p:cNvSpPr>
              <a:spLocks noChangeArrowheads="1"/>
            </p:cNvSpPr>
            <p:nvPr/>
          </p:nvSpPr>
          <p:spPr bwMode="auto">
            <a:xfrm>
              <a:off x="2590800" y="4648200"/>
              <a:ext cx="228600" cy="914400"/>
            </a:xfrm>
            <a:prstGeom prst="rect">
              <a:avLst/>
            </a:prstGeom>
            <a:solidFill>
              <a:srgbClr val="EAEAEA"/>
            </a:solidFill>
            <a:ln w="9525">
              <a:miter lim="800000"/>
              <a:headEnd/>
              <a:tailEnd/>
            </a:ln>
            <a:scene3d>
              <a:camera prst="legacyObliqueTopRight"/>
              <a:lightRig rig="legacyFlat3" dir="b"/>
            </a:scene3d>
            <a:sp3d extrusionH="74600" prstMaterial="legacyMatte">
              <a:bevelT w="13500" h="13500" prst="angle"/>
              <a:bevelB w="13500" h="13500" prst="angle"/>
              <a:extrusionClr>
                <a:srgbClr val="B2B2B2"/>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grpSp>
          <p:nvGrpSpPr>
            <p:cNvPr id="5" name="Group 4"/>
            <p:cNvGrpSpPr>
              <a:grpSpLocks/>
            </p:cNvGrpSpPr>
            <p:nvPr/>
          </p:nvGrpSpPr>
          <p:grpSpPr bwMode="auto">
            <a:xfrm>
              <a:off x="2819400" y="2133600"/>
              <a:ext cx="914400" cy="3657600"/>
              <a:chOff x="2160" y="1800"/>
              <a:chExt cx="576" cy="2304"/>
            </a:xfrm>
          </p:grpSpPr>
          <p:sp>
            <p:nvSpPr>
              <p:cNvPr id="18" name="Rectangle 17"/>
              <p:cNvSpPr>
                <a:spLocks noChangeArrowheads="1"/>
              </p:cNvSpPr>
              <p:nvPr/>
            </p:nvSpPr>
            <p:spPr bwMode="auto">
              <a:xfrm>
                <a:off x="2160" y="2520"/>
                <a:ext cx="576" cy="1584"/>
              </a:xfrm>
              <a:prstGeom prst="rect">
                <a:avLst/>
              </a:prstGeom>
              <a:solidFill>
                <a:srgbClr val="FFE54B"/>
              </a:solidFill>
              <a:ln w="9525">
                <a:miter lim="800000"/>
                <a:headEnd/>
                <a:tailEnd/>
              </a:ln>
              <a:scene3d>
                <a:camera prst="legacyObliqueTopRight"/>
                <a:lightRig rig="legacyFlat3" dir="b"/>
              </a:scene3d>
              <a:sp3d extrusionH="74600" prstMaterial="legacyMatte">
                <a:bevelT w="13500" h="13500" prst="angle"/>
                <a:bevelB w="13500" h="13500" prst="angle"/>
                <a:extrusionClr>
                  <a:srgbClr val="FFE54B"/>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sp>
            <p:nvSpPr>
              <p:cNvPr id="19" name="Rectangle 18"/>
              <p:cNvSpPr>
                <a:spLocks noChangeArrowheads="1"/>
              </p:cNvSpPr>
              <p:nvPr/>
            </p:nvSpPr>
            <p:spPr bwMode="auto">
              <a:xfrm>
                <a:off x="2160" y="1800"/>
                <a:ext cx="576" cy="144"/>
              </a:xfrm>
              <a:prstGeom prst="rect">
                <a:avLst/>
              </a:prstGeom>
              <a:solidFill>
                <a:srgbClr val="FFE54B"/>
              </a:solidFill>
              <a:ln w="9525">
                <a:miter lim="800000"/>
                <a:headEnd/>
                <a:tailEnd/>
              </a:ln>
              <a:scene3d>
                <a:camera prst="legacyObliqueTopRight"/>
                <a:lightRig rig="legacyFlat3" dir="b"/>
              </a:scene3d>
              <a:sp3d extrusionH="74600" prstMaterial="legacyMatte">
                <a:bevelT w="13500" h="13500" prst="angle"/>
                <a:bevelB w="13500" h="13500" prst="angle"/>
                <a:extrusionClr>
                  <a:srgbClr val="FFE54B"/>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grpSp>
        <p:grpSp>
          <p:nvGrpSpPr>
            <p:cNvPr id="6" name="Group 5"/>
            <p:cNvGrpSpPr>
              <a:grpSpLocks/>
            </p:cNvGrpSpPr>
            <p:nvPr/>
          </p:nvGrpSpPr>
          <p:grpSpPr bwMode="auto">
            <a:xfrm>
              <a:off x="2590800" y="2362200"/>
              <a:ext cx="3657600" cy="914400"/>
              <a:chOff x="1584" y="1056"/>
              <a:chExt cx="2304" cy="576"/>
            </a:xfrm>
          </p:grpSpPr>
          <p:sp>
            <p:nvSpPr>
              <p:cNvPr id="16" name="Rectangle 15"/>
              <p:cNvSpPr>
                <a:spLocks noChangeArrowheads="1"/>
              </p:cNvSpPr>
              <p:nvPr/>
            </p:nvSpPr>
            <p:spPr bwMode="auto">
              <a:xfrm>
                <a:off x="1584" y="1056"/>
                <a:ext cx="1584" cy="576"/>
              </a:xfrm>
              <a:prstGeom prst="rect">
                <a:avLst/>
              </a:prstGeom>
              <a:solidFill>
                <a:srgbClr val="CCD5DE"/>
              </a:solidFill>
              <a:ln w="9525">
                <a:miter lim="800000"/>
                <a:headEnd/>
                <a:tailEnd/>
              </a:ln>
              <a:scene3d>
                <a:camera prst="legacyObliqueTopRight"/>
                <a:lightRig rig="legacyFlat3" dir="b"/>
              </a:scene3d>
              <a:sp3d extrusionH="74600" prstMaterial="legacyMatte">
                <a:bevelT w="13500" h="13500" prst="angle"/>
                <a:bevelB w="13500" h="13500" prst="angle"/>
                <a:extrusionClr>
                  <a:schemeClr val="tx2"/>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sp>
            <p:nvSpPr>
              <p:cNvPr id="17" name="Rectangle 16"/>
              <p:cNvSpPr>
                <a:spLocks noChangeArrowheads="1"/>
              </p:cNvSpPr>
              <p:nvPr/>
            </p:nvSpPr>
            <p:spPr bwMode="auto">
              <a:xfrm>
                <a:off x="3744" y="1056"/>
                <a:ext cx="144" cy="576"/>
              </a:xfrm>
              <a:prstGeom prst="rect">
                <a:avLst/>
              </a:prstGeom>
              <a:solidFill>
                <a:srgbClr val="CCD5DE"/>
              </a:solidFill>
              <a:ln w="9525">
                <a:miter lim="800000"/>
                <a:headEnd/>
                <a:tailEnd/>
              </a:ln>
              <a:scene3d>
                <a:camera prst="legacyObliqueTopRight"/>
                <a:lightRig rig="legacyFlat3" dir="b"/>
              </a:scene3d>
              <a:sp3d extrusionH="74600" prstMaterial="legacyMatte">
                <a:bevelT w="13500" h="13500" prst="angle"/>
                <a:bevelB w="13500" h="13500" prst="angle"/>
                <a:extrusionClr>
                  <a:schemeClr val="tx2"/>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grpSp>
        <p:grpSp>
          <p:nvGrpSpPr>
            <p:cNvPr id="7" name="Group 6"/>
            <p:cNvGrpSpPr>
              <a:grpSpLocks/>
            </p:cNvGrpSpPr>
            <p:nvPr/>
          </p:nvGrpSpPr>
          <p:grpSpPr bwMode="auto">
            <a:xfrm>
              <a:off x="5105400" y="2133600"/>
              <a:ext cx="914400" cy="3657600"/>
              <a:chOff x="3600" y="1800"/>
              <a:chExt cx="576" cy="2304"/>
            </a:xfrm>
          </p:grpSpPr>
          <p:sp>
            <p:nvSpPr>
              <p:cNvPr id="14" name="Rectangle 13"/>
              <p:cNvSpPr>
                <a:spLocks noChangeArrowheads="1"/>
              </p:cNvSpPr>
              <p:nvPr/>
            </p:nvSpPr>
            <p:spPr bwMode="auto">
              <a:xfrm>
                <a:off x="3600" y="1800"/>
                <a:ext cx="576" cy="1584"/>
              </a:xfrm>
              <a:prstGeom prst="rect">
                <a:avLst/>
              </a:prstGeom>
              <a:solidFill>
                <a:srgbClr val="D5D9B1"/>
              </a:solidFill>
              <a:ln w="9525">
                <a:miter lim="800000"/>
                <a:headEnd/>
                <a:tailEnd/>
              </a:ln>
              <a:scene3d>
                <a:camera prst="legacyObliqueTopRight"/>
                <a:lightRig rig="legacyFlat3" dir="b"/>
              </a:scene3d>
              <a:sp3d extrusionH="74600" prstMaterial="legacyMatte">
                <a:bevelT w="13500" h="13500" prst="angle"/>
                <a:bevelB w="13500" h="13500" prst="angle"/>
                <a:extrusionClr>
                  <a:srgbClr val="BBC181"/>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sp>
            <p:nvSpPr>
              <p:cNvPr id="15" name="Rectangle 14"/>
              <p:cNvSpPr>
                <a:spLocks noChangeArrowheads="1"/>
              </p:cNvSpPr>
              <p:nvPr/>
            </p:nvSpPr>
            <p:spPr bwMode="auto">
              <a:xfrm>
                <a:off x="3600" y="3960"/>
                <a:ext cx="576" cy="144"/>
              </a:xfrm>
              <a:prstGeom prst="rect">
                <a:avLst/>
              </a:prstGeom>
              <a:solidFill>
                <a:srgbClr val="D5D9B1"/>
              </a:solidFill>
              <a:ln w="9525">
                <a:miter lim="800000"/>
                <a:headEnd/>
                <a:tailEnd/>
              </a:ln>
              <a:scene3d>
                <a:camera prst="legacyObliqueTopRight"/>
                <a:lightRig rig="legacyFlat3" dir="b"/>
              </a:scene3d>
              <a:sp3d extrusionH="74600" prstMaterial="legacyMatte">
                <a:bevelT w="13500" h="13500" prst="angle"/>
                <a:bevelB w="13500" h="13500" prst="angle"/>
                <a:extrusionClr>
                  <a:srgbClr val="BBC181"/>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grpSp>
        <p:sp>
          <p:nvSpPr>
            <p:cNvPr id="8" name="Rectangle 7"/>
            <p:cNvSpPr>
              <a:spLocks noChangeArrowheads="1"/>
            </p:cNvSpPr>
            <p:nvPr/>
          </p:nvSpPr>
          <p:spPr bwMode="auto">
            <a:xfrm>
              <a:off x="3733800" y="4648200"/>
              <a:ext cx="2514600" cy="914400"/>
            </a:xfrm>
            <a:prstGeom prst="rect">
              <a:avLst/>
            </a:prstGeom>
            <a:solidFill>
              <a:srgbClr val="EAEAEA"/>
            </a:solidFill>
            <a:ln w="9525">
              <a:miter lim="800000"/>
              <a:headEnd/>
              <a:tailEnd/>
            </a:ln>
            <a:scene3d>
              <a:camera prst="legacyObliqueTopRight"/>
              <a:lightRig rig="legacyFlat3" dir="b"/>
            </a:scene3d>
            <a:sp3d extrusionH="74600" prstMaterial="legacyMatte">
              <a:bevelT w="13500" h="13500" prst="angle"/>
              <a:bevelB w="13500" h="13500" prst="angle"/>
              <a:extrusionClr>
                <a:srgbClr val="B2B2B2"/>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l" eaLnBrk="0" hangingPunct="0"/>
              <a:endParaRPr lang="en-GB" sz="1200" b="0" i="0"/>
            </a:p>
          </p:txBody>
        </p:sp>
        <p:sp>
          <p:nvSpPr>
            <p:cNvPr id="9" name="Text Box 29"/>
            <p:cNvSpPr txBox="1">
              <a:spLocks noChangeArrowheads="1"/>
            </p:cNvSpPr>
            <p:nvPr/>
          </p:nvSpPr>
          <p:spPr bwMode="auto">
            <a:xfrm rot="5400000">
              <a:off x="4762500" y="3009900"/>
              <a:ext cx="1600200" cy="914400"/>
            </a:xfrm>
            <a:prstGeom prst="rect">
              <a:avLst/>
            </a:prstGeom>
            <a:noFill/>
            <a:ln w="12700">
              <a:noFill/>
              <a:miter lim="800000"/>
              <a:headEnd/>
              <a:tailEnd/>
            </a:ln>
          </p:spPr>
          <p:txBody>
            <a:bodyPr anchor="ct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ctr" eaLnBrk="0" hangingPunct="0">
                <a:lnSpc>
                  <a:spcPct val="90000"/>
                </a:lnSpc>
                <a:spcBef>
                  <a:spcPct val="50000"/>
                </a:spcBef>
              </a:pPr>
              <a:r>
                <a:rPr lang="en-US" i="0">
                  <a:solidFill>
                    <a:schemeClr val="tx1"/>
                  </a:solidFill>
                  <a:ea typeface="ＭＳ Ｐゴシック" pitchFamily="1" charset="-128"/>
                </a:rPr>
                <a:t>Leadership</a:t>
              </a:r>
            </a:p>
          </p:txBody>
        </p:sp>
        <p:sp>
          <p:nvSpPr>
            <p:cNvPr id="10" name="Text Box 30"/>
            <p:cNvSpPr txBox="1">
              <a:spLocks noChangeArrowheads="1"/>
            </p:cNvSpPr>
            <p:nvPr/>
          </p:nvSpPr>
          <p:spPr bwMode="auto">
            <a:xfrm>
              <a:off x="2743200" y="2362200"/>
              <a:ext cx="2286000" cy="914400"/>
            </a:xfrm>
            <a:prstGeom prst="rect">
              <a:avLst/>
            </a:prstGeom>
            <a:noFill/>
            <a:ln w="12700">
              <a:noFill/>
              <a:miter lim="800000"/>
              <a:headEnd/>
              <a:tailEnd/>
            </a:ln>
          </p:spPr>
          <p:txBody>
            <a:bodyPr anchor="ct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ctr" eaLnBrk="0" hangingPunct="0">
                <a:lnSpc>
                  <a:spcPct val="90000"/>
                </a:lnSpc>
                <a:spcBef>
                  <a:spcPct val="50000"/>
                </a:spcBef>
              </a:pPr>
              <a:r>
                <a:rPr lang="en-US" i="0" dirty="0">
                  <a:solidFill>
                    <a:schemeClr val="tx1"/>
                  </a:solidFill>
                  <a:ea typeface="ＭＳ Ｐゴシック" pitchFamily="1" charset="-128"/>
                </a:rPr>
                <a:t>Organization Structure</a:t>
              </a:r>
            </a:p>
          </p:txBody>
        </p:sp>
        <p:sp>
          <p:nvSpPr>
            <p:cNvPr id="11" name="Text Box 31"/>
            <p:cNvSpPr txBox="1">
              <a:spLocks noChangeArrowheads="1"/>
            </p:cNvSpPr>
            <p:nvPr/>
          </p:nvSpPr>
          <p:spPr bwMode="auto">
            <a:xfrm rot="16200000">
              <a:off x="2743200" y="3962400"/>
              <a:ext cx="1066800" cy="914400"/>
            </a:xfrm>
            <a:prstGeom prst="rect">
              <a:avLst/>
            </a:prstGeom>
            <a:noFill/>
            <a:ln w="12700">
              <a:noFill/>
              <a:miter lim="800000"/>
              <a:headEnd/>
              <a:tailEnd/>
            </a:ln>
          </p:spPr>
          <p:txBody>
            <a:bodyPr anchor="ct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ctr" eaLnBrk="0" hangingPunct="0">
                <a:lnSpc>
                  <a:spcPct val="90000"/>
                </a:lnSpc>
                <a:spcBef>
                  <a:spcPct val="50000"/>
                </a:spcBef>
              </a:pPr>
              <a:r>
                <a:rPr lang="en-US" i="0">
                  <a:solidFill>
                    <a:schemeClr val="tx1"/>
                  </a:solidFill>
                  <a:ea typeface="ＭＳ Ｐゴシック" pitchFamily="1" charset="-128"/>
                </a:rPr>
                <a:t>Culture</a:t>
              </a:r>
            </a:p>
          </p:txBody>
        </p:sp>
        <p:sp>
          <p:nvSpPr>
            <p:cNvPr id="12" name="Text Box 32"/>
            <p:cNvSpPr txBox="1">
              <a:spLocks noChangeArrowheads="1"/>
            </p:cNvSpPr>
            <p:nvPr/>
          </p:nvSpPr>
          <p:spPr bwMode="auto">
            <a:xfrm>
              <a:off x="3810000" y="4648200"/>
              <a:ext cx="2362200" cy="914400"/>
            </a:xfrm>
            <a:prstGeom prst="rect">
              <a:avLst/>
            </a:prstGeom>
            <a:noFill/>
            <a:ln w="12700">
              <a:noFill/>
              <a:miter lim="800000"/>
              <a:headEnd/>
              <a:tailEnd/>
            </a:ln>
          </p:spPr>
          <p:txBody>
            <a:bodyPr anchor="ct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ctr" eaLnBrk="0" hangingPunct="0">
                <a:lnSpc>
                  <a:spcPct val="90000"/>
                </a:lnSpc>
                <a:spcBef>
                  <a:spcPct val="50000"/>
                </a:spcBef>
              </a:pPr>
              <a:r>
                <a:rPr lang="en-US" i="0">
                  <a:solidFill>
                    <a:schemeClr val="tx1"/>
                  </a:solidFill>
                  <a:ea typeface="ＭＳ Ｐゴシック" pitchFamily="1" charset="-128"/>
                </a:rPr>
                <a:t>Learning Organization</a:t>
              </a:r>
            </a:p>
          </p:txBody>
        </p:sp>
        <p:sp>
          <p:nvSpPr>
            <p:cNvPr id="13" name="Oval 12"/>
            <p:cNvSpPr>
              <a:spLocks noChangeArrowheads="1"/>
            </p:cNvSpPr>
            <p:nvPr/>
          </p:nvSpPr>
          <p:spPr bwMode="auto">
            <a:xfrm>
              <a:off x="3795713" y="3349625"/>
              <a:ext cx="1233487" cy="1233488"/>
            </a:xfrm>
            <a:prstGeom prst="ellipse">
              <a:avLst/>
            </a:prstGeom>
            <a:solidFill>
              <a:srgbClr val="5B7893"/>
            </a:solidFill>
            <a:ln w="9525">
              <a:round/>
              <a:headEnd/>
              <a:tailEnd/>
            </a:ln>
            <a:scene3d>
              <a:camera prst="legacyObliqueTopRight"/>
              <a:lightRig rig="legacyFlat3" dir="b"/>
            </a:scene3d>
            <a:sp3d extrusionH="74600" prstMaterial="legacyMatte">
              <a:bevelT w="13500" h="13500" prst="angle"/>
              <a:bevelB w="13500" h="13500" prst="angle"/>
              <a:extrusionClr>
                <a:srgbClr val="CCD5DE"/>
              </a:extrusionClr>
            </a:sp3d>
          </p:spPr>
          <p:txBody>
            <a:bodyPr wrap="none" anchor="ctr">
              <a:flatTx/>
            </a:bodyPr>
            <a:lstStyle>
              <a:defPPr>
                <a:defRPr lang="en-US"/>
              </a:defPPr>
              <a:lvl1pPr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1pPr>
              <a:lvl2pPr marL="4572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2pPr>
              <a:lvl3pPr marL="9144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3pPr>
              <a:lvl4pPr marL="13716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4pPr>
              <a:lvl5pPr marL="1828800" algn="r" rtl="0" fontAlgn="base">
                <a:spcBef>
                  <a:spcPct val="0"/>
                </a:spcBef>
                <a:spcAft>
                  <a:spcPct val="0"/>
                </a:spcAft>
                <a:defRPr sz="1600" b="1" i="1" kern="1200">
                  <a:solidFill>
                    <a:srgbClr val="333333"/>
                  </a:solidFill>
                  <a:latin typeface="Arial" charset="0"/>
                  <a:ea typeface="Arial Unicode MS" pitchFamily="34" charset="-128"/>
                  <a:cs typeface="Arial Unicode MS" pitchFamily="34" charset="-128"/>
                </a:defRPr>
              </a:lvl5pPr>
              <a:lvl6pPr marL="22860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6pPr>
              <a:lvl7pPr marL="27432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7pPr>
              <a:lvl8pPr marL="32004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8pPr>
              <a:lvl9pPr marL="3657600" algn="l" defTabSz="914400" rtl="0" eaLnBrk="1" latinLnBrk="0" hangingPunct="1">
                <a:defRPr sz="1600" b="1" i="1" kern="1200">
                  <a:solidFill>
                    <a:srgbClr val="333333"/>
                  </a:solidFill>
                  <a:latin typeface="Arial" charset="0"/>
                  <a:ea typeface="Arial Unicode MS" pitchFamily="34" charset="-128"/>
                  <a:cs typeface="Arial Unicode MS" pitchFamily="34" charset="-128"/>
                </a:defRPr>
              </a:lvl9pPr>
            </a:lstStyle>
            <a:p>
              <a:pPr algn="ctr" eaLnBrk="0" hangingPunct="0"/>
              <a:r>
                <a:rPr lang="en-US" i="0">
                  <a:solidFill>
                    <a:schemeClr val="bg1"/>
                  </a:solidFill>
                </a:rPr>
                <a:t>Metrics and</a:t>
              </a:r>
            </a:p>
            <a:p>
              <a:pPr algn="ctr" eaLnBrk="0" hangingPunct="0"/>
              <a:r>
                <a:rPr lang="en-US" i="0">
                  <a:solidFill>
                    <a:schemeClr val="bg1"/>
                  </a:solidFill>
                </a:rPr>
                <a:t> Motivators</a:t>
              </a:r>
            </a:p>
          </p:txBody>
        </p:sp>
      </p:grpSp>
      <p:sp>
        <p:nvSpPr>
          <p:cNvPr id="20" name="Rectangle 4"/>
          <p:cNvSpPr>
            <a:spLocks noChangeArrowheads="1"/>
          </p:cNvSpPr>
          <p:nvPr/>
        </p:nvSpPr>
        <p:spPr bwMode="auto">
          <a:xfrm>
            <a:off x="635000" y="304800"/>
            <a:ext cx="7886700" cy="927100"/>
          </a:xfrm>
          <a:prstGeom prst="rect">
            <a:avLst/>
          </a:prstGeom>
          <a:noFill/>
          <a:ln w="9525">
            <a:noFill/>
            <a:miter lim="800000"/>
            <a:headEnd/>
            <a:tailEnd/>
          </a:ln>
          <a:effectLst/>
          <a:extLst/>
        </p:spPr>
        <p:txBody>
          <a:bodyPr anchor="ctr"/>
          <a:lstStyle>
            <a:lvl1pPr algn="ctr">
              <a:defRPr sz="3500" b="1">
                <a:solidFill>
                  <a:schemeClr val="tx2"/>
                </a:solidFill>
                <a:latin typeface="Arial" charset="0"/>
              </a:defRPr>
            </a:lvl1pPr>
            <a:lvl2pPr algn="ctr">
              <a:defRPr sz="3500" b="1">
                <a:solidFill>
                  <a:schemeClr val="tx2"/>
                </a:solidFill>
                <a:latin typeface="Arial" charset="0"/>
              </a:defRPr>
            </a:lvl2pPr>
            <a:lvl3pPr algn="ctr">
              <a:defRPr sz="3500" b="1">
                <a:solidFill>
                  <a:schemeClr val="tx2"/>
                </a:solidFill>
                <a:latin typeface="Arial" charset="0"/>
              </a:defRPr>
            </a:lvl3pPr>
            <a:lvl4pPr algn="ctr">
              <a:defRPr sz="3500" b="1">
                <a:solidFill>
                  <a:schemeClr val="tx2"/>
                </a:solidFill>
                <a:latin typeface="Arial" charset="0"/>
              </a:defRPr>
            </a:lvl4pPr>
            <a:lvl5pPr algn="ctr">
              <a:defRPr sz="3500" b="1">
                <a:solidFill>
                  <a:schemeClr val="tx2"/>
                </a:solidFill>
                <a:latin typeface="Arial" charset="0"/>
              </a:defRPr>
            </a:lvl5pPr>
            <a:lvl6pPr marL="457200" algn="ctr" eaLnBrk="0" fontAlgn="base" hangingPunct="0">
              <a:spcBef>
                <a:spcPct val="0"/>
              </a:spcBef>
              <a:spcAft>
                <a:spcPct val="0"/>
              </a:spcAft>
              <a:defRPr sz="3500" b="1">
                <a:solidFill>
                  <a:schemeClr val="tx2"/>
                </a:solidFill>
                <a:latin typeface="Arial" charset="0"/>
              </a:defRPr>
            </a:lvl6pPr>
            <a:lvl7pPr marL="914400" algn="ctr" eaLnBrk="0" fontAlgn="base" hangingPunct="0">
              <a:spcBef>
                <a:spcPct val="0"/>
              </a:spcBef>
              <a:spcAft>
                <a:spcPct val="0"/>
              </a:spcAft>
              <a:defRPr sz="3500" b="1">
                <a:solidFill>
                  <a:schemeClr val="tx2"/>
                </a:solidFill>
                <a:latin typeface="Arial" charset="0"/>
              </a:defRPr>
            </a:lvl7pPr>
            <a:lvl8pPr marL="1371600" algn="ctr" eaLnBrk="0" fontAlgn="base" hangingPunct="0">
              <a:spcBef>
                <a:spcPct val="0"/>
              </a:spcBef>
              <a:spcAft>
                <a:spcPct val="0"/>
              </a:spcAft>
              <a:defRPr sz="3500" b="1">
                <a:solidFill>
                  <a:schemeClr val="tx2"/>
                </a:solidFill>
                <a:latin typeface="Arial" charset="0"/>
              </a:defRPr>
            </a:lvl8pPr>
            <a:lvl9pPr marL="1828800" algn="ctr" eaLnBrk="0" fontAlgn="base" hangingPunct="0">
              <a:spcBef>
                <a:spcPct val="0"/>
              </a:spcBef>
              <a:spcAft>
                <a:spcPct val="0"/>
              </a:spcAft>
              <a:defRPr sz="3500" b="1">
                <a:solidFill>
                  <a:schemeClr val="tx2"/>
                </a:solidFill>
                <a:latin typeface="Arial" charset="0"/>
              </a:defRPr>
            </a:lvl9pPr>
          </a:lstStyle>
          <a:p>
            <a:r>
              <a:rPr lang="en-US" altLang="en-US" sz="3000" dirty="0" smtClean="0">
                <a:solidFill>
                  <a:srgbClr val="FFFF99"/>
                </a:solidFill>
              </a:rPr>
              <a:t>Metrics and Motivators as Change Agents</a:t>
            </a:r>
            <a:endParaRPr lang="en-US" altLang="en-US" sz="3000" dirty="0">
              <a:solidFill>
                <a:srgbClr val="FFFF99"/>
              </a:solidFill>
            </a:endParaRPr>
          </a:p>
        </p:txBody>
      </p:sp>
    </p:spTree>
    <p:extLst>
      <p:ext uri="{BB962C8B-B14F-4D97-AF65-F5344CB8AC3E}">
        <p14:creationId xmlns:p14="http://schemas.microsoft.com/office/powerpoint/2010/main" val="49638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30</a:t>
            </a:fld>
            <a:endParaRPr lang="en-US" dirty="0">
              <a:solidFill>
                <a:srgbClr val="17365D">
                  <a:lumMod val="40000"/>
                  <a:lumOff val="60000"/>
                </a:srgbClr>
              </a:solidFill>
            </a:endParaRPr>
          </a:p>
        </p:txBody>
      </p:sp>
      <p:sp>
        <p:nvSpPr>
          <p:cNvPr id="6" name="Rectangle 5"/>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Types of Innovation</a:t>
            </a:r>
            <a:endParaRPr lang="en-US" sz="3000" b="1" dirty="0">
              <a:solidFill>
                <a:srgbClr val="FFFF99"/>
              </a:solidFill>
              <a:latin typeface="Arial" pitchFamily="34" charset="0"/>
              <a:cs typeface="Arial" pitchFamily="34" charset="0"/>
            </a:endParaRPr>
          </a:p>
        </p:txBody>
      </p:sp>
      <p:grpSp>
        <p:nvGrpSpPr>
          <p:cNvPr id="37" name="Group 36"/>
          <p:cNvGrpSpPr/>
          <p:nvPr/>
        </p:nvGrpSpPr>
        <p:grpSpPr>
          <a:xfrm>
            <a:off x="-592724" y="1313653"/>
            <a:ext cx="9290198" cy="5202472"/>
            <a:chOff x="-597162" y="1313653"/>
            <a:chExt cx="8814775" cy="5202472"/>
          </a:xfrm>
        </p:grpSpPr>
        <p:sp>
          <p:nvSpPr>
            <p:cNvPr id="33" name="Text Box 5"/>
            <p:cNvSpPr txBox="1">
              <a:spLocks noChangeArrowheads="1"/>
            </p:cNvSpPr>
            <p:nvPr/>
          </p:nvSpPr>
          <p:spPr bwMode="auto">
            <a:xfrm>
              <a:off x="3434996" y="5186521"/>
              <a:ext cx="1600200" cy="7571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fontAlgn="base">
                <a:lnSpc>
                  <a:spcPct val="90000"/>
                </a:lnSpc>
                <a:spcBef>
                  <a:spcPct val="50000"/>
                </a:spcBef>
                <a:spcAft>
                  <a:spcPct val="0"/>
                </a:spcAft>
                <a:buSzTx/>
                <a:buFontTx/>
                <a:buNone/>
              </a:pPr>
              <a:r>
                <a:rPr lang="en-US" altLang="en-US" b="1" dirty="0" smtClean="0">
                  <a:solidFill>
                    <a:prstClr val="white"/>
                  </a:solidFill>
                  <a:latin typeface="Arial" panose="020B0604020202020204" pitchFamily="34" charset="0"/>
                  <a:cs typeface="Arial" panose="020B0604020202020204" pitchFamily="34" charset="0"/>
                </a:rPr>
                <a:t>Close to existing</a:t>
              </a:r>
            </a:p>
          </p:txBody>
        </p:sp>
        <p:grpSp>
          <p:nvGrpSpPr>
            <p:cNvPr id="36" name="Group 35"/>
            <p:cNvGrpSpPr/>
            <p:nvPr/>
          </p:nvGrpSpPr>
          <p:grpSpPr>
            <a:xfrm>
              <a:off x="-597162" y="1313653"/>
              <a:ext cx="8814775" cy="5202472"/>
              <a:chOff x="-597162" y="1313653"/>
              <a:chExt cx="8814775" cy="5202472"/>
            </a:xfrm>
          </p:grpSpPr>
          <p:grpSp>
            <p:nvGrpSpPr>
              <p:cNvPr id="35" name="Group 34"/>
              <p:cNvGrpSpPr/>
              <p:nvPr/>
            </p:nvGrpSpPr>
            <p:grpSpPr>
              <a:xfrm>
                <a:off x="-597162" y="1313653"/>
                <a:ext cx="8814775" cy="4266805"/>
                <a:chOff x="112967" y="1104899"/>
                <a:chExt cx="8814775" cy="4266805"/>
              </a:xfrm>
            </p:grpSpPr>
            <p:grpSp>
              <p:nvGrpSpPr>
                <p:cNvPr id="19" name="Group 18"/>
                <p:cNvGrpSpPr/>
                <p:nvPr/>
              </p:nvGrpSpPr>
              <p:grpSpPr>
                <a:xfrm>
                  <a:off x="112967" y="1371600"/>
                  <a:ext cx="8116633" cy="4000104"/>
                  <a:chOff x="122328" y="2070100"/>
                  <a:chExt cx="7459572" cy="3287534"/>
                </a:xfrm>
              </p:grpSpPr>
              <p:grpSp>
                <p:nvGrpSpPr>
                  <p:cNvPr id="20" name="Group 19"/>
                  <p:cNvGrpSpPr/>
                  <p:nvPr/>
                </p:nvGrpSpPr>
                <p:grpSpPr>
                  <a:xfrm>
                    <a:off x="122328" y="2625725"/>
                    <a:ext cx="6888072" cy="2731909"/>
                    <a:chOff x="122328" y="2625725"/>
                    <a:chExt cx="6888072" cy="2731909"/>
                  </a:xfrm>
                </p:grpSpPr>
                <p:sp>
                  <p:nvSpPr>
                    <p:cNvPr id="27" name="Text Box 6"/>
                    <p:cNvSpPr txBox="1">
                      <a:spLocks noChangeArrowheads="1"/>
                    </p:cNvSpPr>
                    <p:nvPr/>
                  </p:nvSpPr>
                  <p:spPr bwMode="auto">
                    <a:xfrm>
                      <a:off x="6096000" y="5008563"/>
                      <a:ext cx="914400" cy="3490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fontAlgn="base">
                        <a:lnSpc>
                          <a:spcPct val="90000"/>
                        </a:lnSpc>
                        <a:spcBef>
                          <a:spcPct val="50000"/>
                        </a:spcBef>
                        <a:spcAft>
                          <a:spcPct val="0"/>
                        </a:spcAft>
                        <a:buSzTx/>
                        <a:buFontTx/>
                        <a:buNone/>
                        <a:defRPr/>
                      </a:pPr>
                      <a:r>
                        <a:rPr lang="en-US" altLang="en-US" b="1" kern="0" dirty="0" smtClean="0">
                          <a:solidFill>
                            <a:prstClr val="white"/>
                          </a:solidFill>
                          <a:latin typeface="Arial" panose="020B0604020202020204" pitchFamily="34" charset="0"/>
                          <a:cs typeface="Arial" panose="020B0604020202020204" pitchFamily="34" charset="0"/>
                        </a:rPr>
                        <a:t>New</a:t>
                      </a:r>
                    </a:p>
                  </p:txBody>
                </p:sp>
                <p:sp>
                  <p:nvSpPr>
                    <p:cNvPr id="28" name="Text Box 8"/>
                    <p:cNvSpPr txBox="1">
                      <a:spLocks noChangeArrowheads="1"/>
                    </p:cNvSpPr>
                    <p:nvPr/>
                  </p:nvSpPr>
                  <p:spPr bwMode="auto">
                    <a:xfrm>
                      <a:off x="1524000" y="3976688"/>
                      <a:ext cx="1752600" cy="6222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r" fontAlgn="base">
                        <a:lnSpc>
                          <a:spcPct val="90000"/>
                        </a:lnSpc>
                        <a:spcBef>
                          <a:spcPct val="50000"/>
                        </a:spcBef>
                        <a:spcAft>
                          <a:spcPct val="0"/>
                        </a:spcAft>
                        <a:buSzTx/>
                        <a:buFontTx/>
                        <a:buNone/>
                        <a:defRPr/>
                      </a:pPr>
                      <a:r>
                        <a:rPr lang="en-US" altLang="en-US" b="1" kern="0" dirty="0" smtClean="0">
                          <a:solidFill>
                            <a:prstClr val="white"/>
                          </a:solidFill>
                          <a:latin typeface="Arial" panose="020B0604020202020204" pitchFamily="34" charset="0"/>
                          <a:cs typeface="Arial" panose="020B0604020202020204" pitchFamily="34" charset="0"/>
                        </a:rPr>
                        <a:t>Close to existing</a:t>
                      </a:r>
                    </a:p>
                  </p:txBody>
                </p:sp>
                <p:sp>
                  <p:nvSpPr>
                    <p:cNvPr id="29" name="Text Box 9"/>
                    <p:cNvSpPr txBox="1">
                      <a:spLocks noChangeArrowheads="1"/>
                    </p:cNvSpPr>
                    <p:nvPr/>
                  </p:nvSpPr>
                  <p:spPr bwMode="auto">
                    <a:xfrm>
                      <a:off x="2362200" y="2625725"/>
                      <a:ext cx="914400" cy="3490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r" fontAlgn="base">
                        <a:lnSpc>
                          <a:spcPct val="90000"/>
                        </a:lnSpc>
                        <a:spcBef>
                          <a:spcPct val="50000"/>
                        </a:spcBef>
                        <a:spcAft>
                          <a:spcPct val="0"/>
                        </a:spcAft>
                        <a:buSzTx/>
                        <a:buFontTx/>
                        <a:buNone/>
                        <a:defRPr/>
                      </a:pPr>
                      <a:r>
                        <a:rPr lang="en-US" altLang="en-US" b="1" kern="0" dirty="0" smtClean="0">
                          <a:solidFill>
                            <a:prstClr val="white"/>
                          </a:solidFill>
                          <a:latin typeface="Arial" panose="020B0604020202020204" pitchFamily="34" charset="0"/>
                          <a:cs typeface="Arial" panose="020B0604020202020204" pitchFamily="34" charset="0"/>
                        </a:rPr>
                        <a:t>New</a:t>
                      </a:r>
                    </a:p>
                  </p:txBody>
                </p:sp>
                <p:sp>
                  <p:nvSpPr>
                    <p:cNvPr id="30" name="Text Box 14"/>
                    <p:cNvSpPr txBox="1">
                      <a:spLocks noChangeArrowheads="1"/>
                    </p:cNvSpPr>
                    <p:nvPr/>
                  </p:nvSpPr>
                  <p:spPr bwMode="auto">
                    <a:xfrm>
                      <a:off x="122328" y="3317875"/>
                      <a:ext cx="3581400" cy="3490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fontAlgn="base">
                        <a:lnSpc>
                          <a:spcPct val="90000"/>
                        </a:lnSpc>
                        <a:spcBef>
                          <a:spcPct val="50000"/>
                        </a:spcBef>
                        <a:spcAft>
                          <a:spcPct val="0"/>
                        </a:spcAft>
                        <a:buSzTx/>
                        <a:buFontTx/>
                        <a:buNone/>
                        <a:defRPr/>
                      </a:pPr>
                      <a:r>
                        <a:rPr lang="en-US" altLang="en-US" b="1" kern="0" dirty="0" smtClean="0">
                          <a:solidFill>
                            <a:srgbClr val="003366"/>
                          </a:solidFill>
                          <a:latin typeface="Arial" panose="020B0604020202020204" pitchFamily="34" charset="0"/>
                          <a:cs typeface="Arial" panose="020B0604020202020204" pitchFamily="34" charset="0"/>
                        </a:rPr>
                        <a:t> </a:t>
                      </a:r>
                      <a:r>
                        <a:rPr lang="en-US" altLang="en-US" b="1" kern="0" dirty="0" smtClean="0">
                          <a:solidFill>
                            <a:prstClr val="white"/>
                          </a:solidFill>
                          <a:latin typeface="Arial" panose="020B0604020202020204" pitchFamily="34" charset="0"/>
                          <a:cs typeface="Arial" panose="020B0604020202020204" pitchFamily="34" charset="0"/>
                        </a:rPr>
                        <a:t>Technology change</a:t>
                      </a:r>
                    </a:p>
                  </p:txBody>
                </p:sp>
              </p:grpSp>
              <p:grpSp>
                <p:nvGrpSpPr>
                  <p:cNvPr id="21" name="Group 20"/>
                  <p:cNvGrpSpPr/>
                  <p:nvPr/>
                </p:nvGrpSpPr>
                <p:grpSpPr>
                  <a:xfrm>
                    <a:off x="2362200" y="2070100"/>
                    <a:ext cx="5219700" cy="3187700"/>
                    <a:chOff x="2362200" y="2070100"/>
                    <a:chExt cx="5219700" cy="3187700"/>
                  </a:xfrm>
                  <a:solidFill>
                    <a:srgbClr val="000000"/>
                  </a:solidFill>
                </p:grpSpPr>
                <p:sp>
                  <p:nvSpPr>
                    <p:cNvPr id="22" name="Rectangle 4"/>
                    <p:cNvSpPr>
                      <a:spLocks noChangeArrowheads="1"/>
                    </p:cNvSpPr>
                    <p:nvPr/>
                  </p:nvSpPr>
                  <p:spPr bwMode="auto">
                    <a:xfrm rot="16200000">
                      <a:off x="3644900" y="17018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Semi-radical</a:t>
                      </a:r>
                    </a:p>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innovation</a:t>
                      </a:r>
                      <a:endParaRPr lang="en-US" sz="2400" kern="0" dirty="0">
                        <a:solidFill>
                          <a:srgbClr val="FFFFFF"/>
                        </a:solidFill>
                        <a:latin typeface="Arial" panose="020B0604020202020204" pitchFamily="34" charset="0"/>
                        <a:cs typeface="Arial" panose="020B0604020202020204" pitchFamily="34" charset="0"/>
                      </a:endParaRPr>
                    </a:p>
                  </p:txBody>
                </p:sp>
                <p:sp>
                  <p:nvSpPr>
                    <p:cNvPr id="23" name="Rectangle 11"/>
                    <p:cNvSpPr>
                      <a:spLocks noChangeArrowheads="1"/>
                    </p:cNvSpPr>
                    <p:nvPr/>
                  </p:nvSpPr>
                  <p:spPr bwMode="auto">
                    <a:xfrm rot="16200000">
                      <a:off x="3644900" y="31369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Incremental</a:t>
                      </a:r>
                    </a:p>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innovation</a:t>
                      </a:r>
                      <a:endParaRPr lang="en-US" sz="2400" kern="0" dirty="0">
                        <a:solidFill>
                          <a:srgbClr val="FFFFFF"/>
                        </a:solidFill>
                        <a:latin typeface="Arial" panose="020B0604020202020204" pitchFamily="34" charset="0"/>
                        <a:cs typeface="Arial" panose="020B0604020202020204" pitchFamily="34" charset="0"/>
                      </a:endParaRPr>
                    </a:p>
                  </p:txBody>
                </p:sp>
                <p:sp>
                  <p:nvSpPr>
                    <p:cNvPr id="24" name="Rectangle 12"/>
                    <p:cNvSpPr>
                      <a:spLocks noChangeArrowheads="1"/>
                    </p:cNvSpPr>
                    <p:nvPr/>
                  </p:nvSpPr>
                  <p:spPr bwMode="auto">
                    <a:xfrm rot="16200000">
                      <a:off x="5778500" y="17018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Radical</a:t>
                      </a:r>
                    </a:p>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innovation</a:t>
                      </a:r>
                      <a:endParaRPr lang="en-US" sz="2400" kern="0" dirty="0">
                        <a:solidFill>
                          <a:srgbClr val="FFFFFF"/>
                        </a:solidFill>
                        <a:latin typeface="Arial" panose="020B0604020202020204" pitchFamily="34" charset="0"/>
                        <a:cs typeface="Arial" panose="020B0604020202020204" pitchFamily="34" charset="0"/>
                      </a:endParaRPr>
                    </a:p>
                  </p:txBody>
                </p:sp>
                <p:sp>
                  <p:nvSpPr>
                    <p:cNvPr id="25" name="Rectangle 13"/>
                    <p:cNvSpPr>
                      <a:spLocks noChangeArrowheads="1"/>
                    </p:cNvSpPr>
                    <p:nvPr/>
                  </p:nvSpPr>
                  <p:spPr bwMode="auto">
                    <a:xfrm rot="16200000">
                      <a:off x="5778500" y="31369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Semi-radical</a:t>
                      </a:r>
                    </a:p>
                    <a:p>
                      <a:pPr algn="ctr" eaLnBrk="0" fontAlgn="base" hangingPunct="0">
                        <a:spcBef>
                          <a:spcPct val="0"/>
                        </a:spcBef>
                        <a:spcAft>
                          <a:spcPct val="0"/>
                        </a:spcAft>
                        <a:defRPr/>
                      </a:pPr>
                      <a:r>
                        <a:rPr lang="en-US" sz="2400" b="1" kern="0" dirty="0">
                          <a:solidFill>
                            <a:srgbClr val="FFFFFF"/>
                          </a:solidFill>
                          <a:latin typeface="Arial" panose="020B0604020202020204" pitchFamily="34" charset="0"/>
                          <a:cs typeface="Arial" panose="020B0604020202020204" pitchFamily="34" charset="0"/>
                        </a:rPr>
                        <a:t>innovation</a:t>
                      </a:r>
                      <a:endParaRPr lang="en-US" sz="2400" kern="0" dirty="0">
                        <a:solidFill>
                          <a:srgbClr val="FFFFFF"/>
                        </a:solidFill>
                        <a:latin typeface="Arial" panose="020B0604020202020204" pitchFamily="34" charset="0"/>
                        <a:cs typeface="Arial" panose="020B0604020202020204" pitchFamily="34" charset="0"/>
                      </a:endParaRPr>
                    </a:p>
                  </p:txBody>
                </p:sp>
                <p:sp>
                  <p:nvSpPr>
                    <p:cNvPr id="26" name="Rectangle 15"/>
                    <p:cNvSpPr>
                      <a:spLocks noChangeArrowheads="1"/>
                    </p:cNvSpPr>
                    <p:nvPr/>
                  </p:nvSpPr>
                  <p:spPr bwMode="auto">
                    <a:xfrm>
                      <a:off x="2362200" y="4724400"/>
                      <a:ext cx="1295400" cy="533400"/>
                    </a:xfrm>
                    <a:prstGeom prst="rect">
                      <a:avLst/>
                    </a:prstGeom>
                    <a:grpFill/>
                    <a:ln w="28575">
                      <a:solidFill>
                        <a:srgbClr val="F7964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fontAlgn="base" hangingPunct="1">
                        <a:spcBef>
                          <a:spcPct val="0"/>
                        </a:spcBef>
                        <a:spcAft>
                          <a:spcPct val="0"/>
                        </a:spcAft>
                        <a:buSzTx/>
                        <a:buFontTx/>
                        <a:buNone/>
                        <a:defRPr/>
                      </a:pPr>
                      <a:r>
                        <a:rPr lang="es-ES_tradnl" altLang="en-US" sz="1600" b="1" kern="0" dirty="0" err="1" smtClean="0">
                          <a:solidFill>
                            <a:prstClr val="white"/>
                          </a:solidFill>
                          <a:latin typeface="Arial" panose="020B0604020202020204" pitchFamily="34" charset="0"/>
                          <a:cs typeface="Arial" panose="020B0604020202020204" pitchFamily="34" charset="0"/>
                        </a:rPr>
                        <a:t>Knowledge</a:t>
                      </a:r>
                      <a:endParaRPr lang="es-ES_tradnl" altLang="en-US" sz="1600" b="1" kern="0" dirty="0" smtClean="0">
                        <a:solidFill>
                          <a:prstClr val="white"/>
                        </a:solidFill>
                        <a:latin typeface="Arial" panose="020B0604020202020204" pitchFamily="34" charset="0"/>
                        <a:cs typeface="Arial" panose="020B0604020202020204" pitchFamily="34" charset="0"/>
                      </a:endParaRPr>
                    </a:p>
                    <a:p>
                      <a:pPr algn="ctr" eaLnBrk="1" fontAlgn="base" hangingPunct="1">
                        <a:spcBef>
                          <a:spcPct val="0"/>
                        </a:spcBef>
                        <a:spcAft>
                          <a:spcPct val="0"/>
                        </a:spcAft>
                        <a:buSzTx/>
                        <a:buFontTx/>
                        <a:buNone/>
                        <a:defRPr/>
                      </a:pPr>
                      <a:r>
                        <a:rPr lang="es-ES_tradnl" altLang="en-US" sz="1600" b="1" kern="0" dirty="0" smtClean="0">
                          <a:solidFill>
                            <a:prstClr val="white"/>
                          </a:solidFill>
                          <a:latin typeface="Arial" panose="020B0604020202020204" pitchFamily="34" charset="0"/>
                          <a:cs typeface="Arial" panose="020B0604020202020204" pitchFamily="34" charset="0"/>
                        </a:rPr>
                        <a:t>management</a:t>
                      </a:r>
                    </a:p>
                  </p:txBody>
                </p:sp>
              </p:grpSp>
            </p:grpSp>
            <p:sp>
              <p:nvSpPr>
                <p:cNvPr id="31" name="Rectangle 16"/>
                <p:cNvSpPr>
                  <a:spLocks noChangeArrowheads="1"/>
                </p:cNvSpPr>
                <p:nvPr/>
              </p:nvSpPr>
              <p:spPr bwMode="auto">
                <a:xfrm>
                  <a:off x="7632342" y="1104899"/>
                  <a:ext cx="1295400" cy="533400"/>
                </a:xfrm>
                <a:prstGeom prst="rect">
                  <a:avLst/>
                </a:prstGeom>
                <a:solidFill>
                  <a:schemeClr val="bg1"/>
                </a:solidFill>
                <a:ln w="28575">
                  <a:solidFill>
                    <a:srgbClr val="F79646"/>
                  </a:solidFill>
                  <a:miter lim="800000"/>
                  <a:headEnd/>
                  <a:tailEnd/>
                </a:ln>
                <a:effec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r>
                    <a:rPr lang="es-ES_tradnl" altLang="en-US" sz="1600" b="1" dirty="0">
                      <a:solidFill>
                        <a:prstClr val="white"/>
                      </a:solidFill>
                      <a:latin typeface="Arial" panose="020B0604020202020204" pitchFamily="34" charset="0"/>
                      <a:cs typeface="Arial" panose="020B0604020202020204" pitchFamily="34" charset="0"/>
                    </a:rPr>
                    <a:t>Ignorance</a:t>
                  </a:r>
                </a:p>
                <a:p>
                  <a:pPr algn="ctr" eaLnBrk="1" hangingPunct="1">
                    <a:spcBef>
                      <a:spcPct val="0"/>
                    </a:spcBef>
                    <a:buSzTx/>
                    <a:buFontTx/>
                    <a:buNone/>
                  </a:pPr>
                  <a:r>
                    <a:rPr lang="es-ES_tradnl" altLang="en-US" sz="1600" b="1" dirty="0">
                      <a:solidFill>
                        <a:prstClr val="white"/>
                      </a:solidFill>
                      <a:latin typeface="Arial" panose="020B0604020202020204" pitchFamily="34" charset="0"/>
                      <a:cs typeface="Arial" panose="020B0604020202020204" pitchFamily="34" charset="0"/>
                    </a:rPr>
                    <a:t>management</a:t>
                  </a:r>
                </a:p>
              </p:txBody>
            </p:sp>
          </p:grpSp>
          <p:sp>
            <p:nvSpPr>
              <p:cNvPr id="34" name="Text Box 7"/>
              <p:cNvSpPr txBox="1">
                <a:spLocks noChangeArrowheads="1"/>
              </p:cNvSpPr>
              <p:nvPr/>
            </p:nvSpPr>
            <p:spPr bwMode="auto">
              <a:xfrm>
                <a:off x="3938071" y="6091393"/>
                <a:ext cx="3581400"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a:lnSpc>
                    <a:spcPct val="90000"/>
                  </a:lnSpc>
                  <a:spcBef>
                    <a:spcPct val="50000"/>
                  </a:spcBef>
                  <a:buSzTx/>
                  <a:buFontTx/>
                  <a:buNone/>
                </a:pPr>
                <a:r>
                  <a:rPr lang="en-US" altLang="en-US" b="1" dirty="0">
                    <a:solidFill>
                      <a:srgbClr val="003366"/>
                    </a:solidFill>
                    <a:latin typeface="Arial" panose="020B0604020202020204" pitchFamily="34" charset="0"/>
                    <a:cs typeface="Arial" panose="020B0604020202020204" pitchFamily="34" charset="0"/>
                  </a:rPr>
                  <a:t> </a:t>
                </a:r>
                <a:r>
                  <a:rPr lang="en-US" altLang="en-US" b="1" dirty="0">
                    <a:solidFill>
                      <a:prstClr val="white"/>
                    </a:solidFill>
                    <a:latin typeface="Arial" panose="020B0604020202020204" pitchFamily="34" charset="0"/>
                    <a:cs typeface="Arial" panose="020B0604020202020204" pitchFamily="34" charset="0"/>
                  </a:rPr>
                  <a:t>Business model change</a:t>
                </a:r>
              </a:p>
            </p:txBody>
          </p:sp>
        </p:grpSp>
      </p:grpSp>
    </p:spTree>
    <p:extLst>
      <p:ext uri="{BB962C8B-B14F-4D97-AF65-F5344CB8AC3E}">
        <p14:creationId xmlns:p14="http://schemas.microsoft.com/office/powerpoint/2010/main" val="400581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Breakthrough innovation deals with much higher levels of uncertainty and risk, and lower levels of knowledge. </a:t>
            </a:r>
            <a:endParaRPr lang="en-US" dirty="0" smtClean="0"/>
          </a:p>
          <a:p>
            <a:pPr marL="106362" indent="0">
              <a:buNone/>
            </a:pPr>
            <a:endParaRPr lang="en-US" dirty="0"/>
          </a:p>
          <a:p>
            <a:pPr marL="106362" indent="0">
              <a:buNone/>
            </a:pPr>
            <a:r>
              <a:rPr lang="en-US" dirty="0" smtClean="0"/>
              <a:t>Thus</a:t>
            </a:r>
            <a:r>
              <a:rPr lang="en-US" dirty="0"/>
              <a:t>, it needs to be managed differently from incremental innovation.</a:t>
            </a:r>
          </a:p>
        </p:txBody>
      </p:sp>
      <p:sp>
        <p:nvSpPr>
          <p:cNvPr id="4" name="Slide Number Placeholder 3"/>
          <p:cNvSpPr>
            <a:spLocks noGrp="1"/>
          </p:cNvSpPr>
          <p:nvPr>
            <p:ph type="sldNum" sz="quarter" idx="12"/>
          </p:nvPr>
        </p:nvSpPr>
        <p:spPr/>
        <p:txBody>
          <a:bodyPr/>
          <a:lstStyle/>
          <a:p>
            <a:fld id="{3886C9A7-D5B0-4415-B1B5-82932A135D18}" type="slidenum">
              <a:rPr lang="en-US" smtClean="0"/>
              <a:pPr/>
              <a:t>31</a:t>
            </a:fld>
            <a:endParaRPr lang="en-US" dirty="0"/>
          </a:p>
        </p:txBody>
      </p:sp>
    </p:spTree>
    <p:extLst>
      <p:ext uri="{BB962C8B-B14F-4D97-AF65-F5344CB8AC3E}">
        <p14:creationId xmlns:p14="http://schemas.microsoft.com/office/powerpoint/2010/main" val="333837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lstStyle/>
          <a:p>
            <a:pPr marL="106362" indent="0">
              <a:buNone/>
            </a:pPr>
            <a:endParaRPr lang="en-US" dirty="0" smtClean="0"/>
          </a:p>
          <a:p>
            <a:pPr marL="106362" indent="0">
              <a:buNone/>
            </a:pPr>
            <a:r>
              <a:rPr lang="en-US" dirty="0" smtClean="0"/>
              <a:t>Incremental </a:t>
            </a:r>
            <a:r>
              <a:rPr lang="en-US" dirty="0"/>
              <a:t>innovation operates with relatively low levels of uncertainty, benefits from established processes, and is extremely important for sustaining competitive advantage in current markets</a:t>
            </a:r>
            <a:r>
              <a:rPr lang="en-US" dirty="0" smtClean="0"/>
              <a:t>.</a:t>
            </a:r>
          </a:p>
          <a:p>
            <a:pPr marL="106362" indent="0">
              <a:buNone/>
            </a:pPr>
            <a:endParaRPr lang="en-US" dirty="0" smtClean="0"/>
          </a:p>
          <a:p>
            <a:pPr marL="106362" indent="0">
              <a:buNone/>
            </a:pPr>
            <a:r>
              <a:rPr lang="en-US" dirty="0" smtClean="0"/>
              <a:t>Breakthrough </a:t>
            </a:r>
            <a:r>
              <a:rPr lang="en-US" dirty="0"/>
              <a:t>innovations redefine paradigms and offer new ways to look at the world. </a:t>
            </a:r>
            <a:endParaRPr lang="en-US" dirty="0" smtClean="0"/>
          </a:p>
          <a:p>
            <a:pPr marL="106362" indent="0">
              <a:buNone/>
            </a:pPr>
            <a:endParaRPr lang="en-US" dirty="0" smtClean="0"/>
          </a:p>
        </p:txBody>
      </p:sp>
      <p:sp>
        <p:nvSpPr>
          <p:cNvPr id="4" name="Slide Number Placeholder 3"/>
          <p:cNvSpPr>
            <a:spLocks noGrp="1"/>
          </p:cNvSpPr>
          <p:nvPr>
            <p:ph type="sldNum" sz="quarter" idx="12"/>
          </p:nvPr>
        </p:nvSpPr>
        <p:spPr/>
        <p:txBody>
          <a:bodyPr/>
          <a:lstStyle/>
          <a:p>
            <a:fld id="{3886C9A7-D5B0-4415-B1B5-82932A135D18}" type="slidenum">
              <a:rPr lang="en-US" smtClean="0"/>
              <a:pPr/>
              <a:t>32</a:t>
            </a:fld>
            <a:endParaRPr lang="en-US" dirty="0"/>
          </a:p>
        </p:txBody>
      </p:sp>
    </p:spTree>
    <p:extLst>
      <p:ext uri="{BB962C8B-B14F-4D97-AF65-F5344CB8AC3E}">
        <p14:creationId xmlns:p14="http://schemas.microsoft.com/office/powerpoint/2010/main" val="3360539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Incremental innovation is about employing creativity within existing strategies and industry structures. </a:t>
            </a:r>
            <a:endParaRPr lang="en-US" dirty="0" smtClean="0"/>
          </a:p>
          <a:p>
            <a:pPr marL="106362" indent="0">
              <a:buNone/>
            </a:pPr>
            <a:endParaRPr lang="en-US" dirty="0"/>
          </a:p>
          <a:p>
            <a:pPr marL="106362" indent="0">
              <a:buNone/>
            </a:pPr>
            <a:r>
              <a:rPr lang="en-US" dirty="0" smtClean="0"/>
              <a:t>Breakthrough </a:t>
            </a:r>
            <a:r>
              <a:rPr lang="en-US" dirty="0"/>
              <a:t>innovation is about employing creativity to come up with new strategies, new industries, and new societies. </a:t>
            </a:r>
          </a:p>
        </p:txBody>
      </p:sp>
      <p:sp>
        <p:nvSpPr>
          <p:cNvPr id="4" name="Slide Number Placeholder 3"/>
          <p:cNvSpPr>
            <a:spLocks noGrp="1"/>
          </p:cNvSpPr>
          <p:nvPr>
            <p:ph type="sldNum" sz="quarter" idx="12"/>
          </p:nvPr>
        </p:nvSpPr>
        <p:spPr/>
        <p:txBody>
          <a:bodyPr/>
          <a:lstStyle/>
          <a:p>
            <a:fld id="{3886C9A7-D5B0-4415-B1B5-82932A135D18}" type="slidenum">
              <a:rPr lang="en-US" smtClean="0"/>
              <a:pPr/>
              <a:t>33</a:t>
            </a:fld>
            <a:endParaRPr lang="en-US" dirty="0"/>
          </a:p>
        </p:txBody>
      </p:sp>
    </p:spTree>
    <p:extLst>
      <p:ext uri="{BB962C8B-B14F-4D97-AF65-F5344CB8AC3E}">
        <p14:creationId xmlns:p14="http://schemas.microsoft.com/office/powerpoint/2010/main" val="1242214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34</a:t>
            </a:fld>
            <a:endParaRPr lang="en-US" dirty="0"/>
          </a:p>
        </p:txBody>
      </p:sp>
      <p:sp>
        <p:nvSpPr>
          <p:cNvPr id="10" name="Rectangle 9"/>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Management Models for Innovation</a:t>
            </a:r>
            <a:endParaRPr lang="en-US" sz="3000" b="1" dirty="0">
              <a:solidFill>
                <a:srgbClr val="FFFF99"/>
              </a:solidFill>
              <a:latin typeface="Arial" pitchFamily="34" charset="0"/>
              <a:cs typeface="Arial" pitchFamily="34" charset="0"/>
            </a:endParaRPr>
          </a:p>
        </p:txBody>
      </p:sp>
      <p:grpSp>
        <p:nvGrpSpPr>
          <p:cNvPr id="5" name="Group 4"/>
          <p:cNvGrpSpPr/>
          <p:nvPr/>
        </p:nvGrpSpPr>
        <p:grpSpPr>
          <a:xfrm>
            <a:off x="261279" y="1447800"/>
            <a:ext cx="7691154" cy="4517167"/>
            <a:chOff x="696178" y="1580354"/>
            <a:chExt cx="6823292" cy="4517167"/>
          </a:xfrm>
        </p:grpSpPr>
        <p:sp>
          <p:nvSpPr>
            <p:cNvPr id="6" name="Text Box 5"/>
            <p:cNvSpPr txBox="1">
              <a:spLocks noChangeArrowheads="1"/>
            </p:cNvSpPr>
            <p:nvPr/>
          </p:nvSpPr>
          <p:spPr bwMode="auto">
            <a:xfrm>
              <a:off x="2834948" y="5155725"/>
              <a:ext cx="1981592" cy="9417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fontAlgn="base">
                <a:lnSpc>
                  <a:spcPct val="90000"/>
                </a:lnSpc>
                <a:spcBef>
                  <a:spcPct val="50000"/>
                </a:spcBef>
                <a:spcAft>
                  <a:spcPct val="0"/>
                </a:spcAft>
                <a:buSzTx/>
                <a:buFontTx/>
                <a:buNone/>
              </a:pPr>
              <a:r>
                <a:rPr lang="en-US" altLang="en-US" b="1" dirty="0" smtClean="0">
                  <a:solidFill>
                    <a:schemeClr val="tx1"/>
                  </a:solidFill>
                  <a:latin typeface="Arial" panose="020B0604020202020204" pitchFamily="34" charset="0"/>
                  <a:cs typeface="Arial" panose="020B0604020202020204" pitchFamily="34" charset="0"/>
                </a:rPr>
                <a:t>Top-down</a:t>
              </a:r>
            </a:p>
            <a:p>
              <a:pPr algn="ctr" fontAlgn="base">
                <a:lnSpc>
                  <a:spcPct val="90000"/>
                </a:lnSpc>
                <a:spcBef>
                  <a:spcPct val="50000"/>
                </a:spcBef>
                <a:spcAft>
                  <a:spcPct val="0"/>
                </a:spcAft>
                <a:buSzTx/>
                <a:buFontTx/>
                <a:buNone/>
              </a:pPr>
              <a:r>
                <a:rPr lang="en-US" altLang="en-US" b="1" dirty="0" smtClean="0">
                  <a:solidFill>
                    <a:schemeClr val="tx1"/>
                  </a:solidFill>
                  <a:latin typeface="Arial" panose="020B0604020202020204" pitchFamily="34" charset="0"/>
                  <a:cs typeface="Arial" panose="020B0604020202020204" pitchFamily="34" charset="0"/>
                </a:rPr>
                <a:t>Management</a:t>
              </a:r>
            </a:p>
          </p:txBody>
        </p:sp>
        <p:grpSp>
          <p:nvGrpSpPr>
            <p:cNvPr id="12" name="Group 11"/>
            <p:cNvGrpSpPr/>
            <p:nvPr/>
          </p:nvGrpSpPr>
          <p:grpSpPr>
            <a:xfrm>
              <a:off x="696178" y="1580354"/>
              <a:ext cx="6823292" cy="4517167"/>
              <a:chOff x="1310969" y="2070100"/>
              <a:chExt cx="6270931" cy="3712490"/>
            </a:xfrm>
          </p:grpSpPr>
          <p:grpSp>
            <p:nvGrpSpPr>
              <p:cNvPr id="14" name="Group 13"/>
              <p:cNvGrpSpPr/>
              <p:nvPr/>
            </p:nvGrpSpPr>
            <p:grpSpPr>
              <a:xfrm>
                <a:off x="1310969" y="2625725"/>
                <a:ext cx="6270931" cy="3156865"/>
                <a:chOff x="1310969" y="2625725"/>
                <a:chExt cx="6270931" cy="3156865"/>
              </a:xfrm>
            </p:grpSpPr>
            <p:sp>
              <p:nvSpPr>
                <p:cNvPr id="21" name="Text Box 6"/>
                <p:cNvSpPr txBox="1">
                  <a:spLocks noChangeArrowheads="1"/>
                </p:cNvSpPr>
                <p:nvPr/>
              </p:nvSpPr>
              <p:spPr bwMode="auto">
                <a:xfrm>
                  <a:off x="5877767" y="5008563"/>
                  <a:ext cx="1704133" cy="7740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Bottom-up</a:t>
                  </a:r>
                </a:p>
                <a:p>
                  <a:pPr marL="0" marR="0" lvl="0" indent="0" algn="ctr" defTabSz="914400" eaLnBrk="0" fontAlgn="base" latinLnBrk="0" hangingPunct="0">
                    <a:lnSpc>
                      <a:spcPct val="90000"/>
                    </a:lnSpc>
                    <a:spcBef>
                      <a:spcPct val="50000"/>
                    </a:spcBef>
                    <a:spcAft>
                      <a:spcPct val="0"/>
                    </a:spcAft>
                    <a:buClrTx/>
                    <a:buSzTx/>
                    <a:buFontTx/>
                    <a:buNone/>
                    <a:tabLst/>
                    <a:defRPr/>
                  </a:pPr>
                  <a:r>
                    <a:rPr lang="en-US" altLang="en-US" b="1" kern="0" dirty="0" smtClean="0">
                      <a:solidFill>
                        <a:schemeClr val="tx1"/>
                      </a:solidFill>
                      <a:latin typeface="Arial" panose="020B0604020202020204" pitchFamily="34" charset="0"/>
                      <a:cs typeface="Arial" panose="020B0604020202020204" pitchFamily="34" charset="0"/>
                    </a:rPr>
                    <a:t>Management</a:t>
                  </a:r>
                  <a:endPar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22" name="Text Box 8"/>
                <p:cNvSpPr txBox="1">
                  <a:spLocks noChangeArrowheads="1"/>
                </p:cNvSpPr>
                <p:nvPr/>
              </p:nvSpPr>
              <p:spPr bwMode="auto">
                <a:xfrm>
                  <a:off x="1524000" y="3976688"/>
                  <a:ext cx="1752600" cy="7740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marL="0" marR="0" lvl="0" indent="0" algn="r" defTabSz="914400" eaLnBrk="0" fontAlgn="base" latinLnBrk="0" hangingPunct="0">
                    <a:lnSpc>
                      <a:spcPct val="90000"/>
                    </a:lnSpc>
                    <a:spcBef>
                      <a:spcPct val="50000"/>
                    </a:spcBef>
                    <a:spcAft>
                      <a:spcPct val="0"/>
                    </a:spcAft>
                    <a:buClrTx/>
                    <a:buSzTx/>
                    <a:buFontTx/>
                    <a:buNone/>
                    <a:tabLst/>
                    <a:defRPr/>
                  </a:pPr>
                  <a:r>
                    <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Incremental </a:t>
                  </a:r>
                </a:p>
                <a:p>
                  <a:pPr marL="0" marR="0" lvl="0" indent="0" algn="r" defTabSz="914400" eaLnBrk="0" fontAlgn="base" latinLnBrk="0" hangingPunct="0">
                    <a:lnSpc>
                      <a:spcPct val="90000"/>
                    </a:lnSpc>
                    <a:spcBef>
                      <a:spcPct val="50000"/>
                    </a:spcBef>
                    <a:spcAft>
                      <a:spcPct val="0"/>
                    </a:spcAft>
                    <a:buClrTx/>
                    <a:buSzTx/>
                    <a:buFontTx/>
                    <a:buNone/>
                    <a:tabLst/>
                    <a:defRPr/>
                  </a:pPr>
                  <a:r>
                    <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Innovation</a:t>
                  </a:r>
                </a:p>
              </p:txBody>
            </p:sp>
            <p:sp>
              <p:nvSpPr>
                <p:cNvPr id="23" name="Text Box 9"/>
                <p:cNvSpPr txBox="1">
                  <a:spLocks noChangeArrowheads="1"/>
                </p:cNvSpPr>
                <p:nvPr/>
              </p:nvSpPr>
              <p:spPr bwMode="auto">
                <a:xfrm>
                  <a:off x="1310969" y="2625725"/>
                  <a:ext cx="1965632" cy="7740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marL="0" marR="0" lvl="0" indent="0" algn="r" defTabSz="914400" eaLnBrk="0" fontAlgn="base" latinLnBrk="0" hangingPunct="0">
                    <a:lnSpc>
                      <a:spcPct val="90000"/>
                    </a:lnSpc>
                    <a:spcBef>
                      <a:spcPct val="50000"/>
                    </a:spcBef>
                    <a:spcAft>
                      <a:spcPct val="0"/>
                    </a:spcAft>
                    <a:buClrTx/>
                    <a:buSzTx/>
                    <a:buFontTx/>
                    <a:buNone/>
                    <a:tabLst/>
                    <a:defRPr/>
                  </a:pPr>
                  <a:r>
                    <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Breakthrough </a:t>
                  </a:r>
                </a:p>
                <a:p>
                  <a:pPr marL="0" marR="0" lvl="0" indent="0" algn="r" defTabSz="914400" eaLnBrk="0" fontAlgn="base" latinLnBrk="0" hangingPunct="0">
                    <a:lnSpc>
                      <a:spcPct val="90000"/>
                    </a:lnSpc>
                    <a:spcBef>
                      <a:spcPct val="50000"/>
                    </a:spcBef>
                    <a:spcAft>
                      <a:spcPct val="0"/>
                    </a:spcAft>
                    <a:buClrTx/>
                    <a:buSzTx/>
                    <a:buFontTx/>
                    <a:buNone/>
                    <a:tabLst/>
                    <a:defRPr/>
                  </a:pPr>
                  <a:r>
                    <a:rPr lang="en-US" altLang="en-US" b="1" kern="0" dirty="0" smtClean="0">
                      <a:solidFill>
                        <a:schemeClr val="tx1"/>
                      </a:solidFill>
                      <a:latin typeface="Arial" panose="020B0604020202020204" pitchFamily="34" charset="0"/>
                      <a:cs typeface="Arial" panose="020B0604020202020204" pitchFamily="34" charset="0"/>
                    </a:rPr>
                    <a:t>Innovation </a:t>
                  </a:r>
                  <a:endParaRPr kumimoji="0" lang="en-US" altLang="en-US"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grpSp>
          <p:grpSp>
            <p:nvGrpSpPr>
              <p:cNvPr id="15" name="Group 14"/>
              <p:cNvGrpSpPr/>
              <p:nvPr/>
            </p:nvGrpSpPr>
            <p:grpSpPr>
              <a:xfrm>
                <a:off x="3276600" y="2070100"/>
                <a:ext cx="4305300" cy="2870200"/>
                <a:chOff x="3276600" y="2070100"/>
                <a:chExt cx="4305300" cy="2870200"/>
              </a:xfrm>
              <a:solidFill>
                <a:srgbClr val="000000"/>
              </a:solidFill>
            </p:grpSpPr>
            <p:sp>
              <p:nvSpPr>
                <p:cNvPr id="16" name="Rectangle 4"/>
                <p:cNvSpPr>
                  <a:spLocks noChangeArrowheads="1"/>
                </p:cNvSpPr>
                <p:nvPr/>
              </p:nvSpPr>
              <p:spPr bwMode="auto">
                <a:xfrm rot="16200000">
                  <a:off x="3644900" y="17018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rgbClr val="FFFFFF"/>
                      </a:solidFill>
                      <a:uLnTx/>
                      <a:uFillTx/>
                      <a:latin typeface="Arial" panose="020B0604020202020204" pitchFamily="34" charset="0"/>
                      <a:cs typeface="Arial" panose="020B0604020202020204" pitchFamily="34" charset="0"/>
                    </a:rPr>
                    <a:t>Strategic Bets</a:t>
                  </a:r>
                  <a:endParaRPr kumimoji="0" lang="en-US" sz="2400" b="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endParaRPr>
                </a:p>
              </p:txBody>
            </p:sp>
            <p:sp>
              <p:nvSpPr>
                <p:cNvPr id="17" name="Rectangle 11"/>
                <p:cNvSpPr>
                  <a:spLocks noChangeArrowheads="1"/>
                </p:cNvSpPr>
                <p:nvPr/>
              </p:nvSpPr>
              <p:spPr bwMode="auto">
                <a:xfrm rot="16200000">
                  <a:off x="3644900" y="31369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rgbClr val="FFFFFF"/>
                      </a:solidFill>
                      <a:uLnTx/>
                      <a:uFillTx/>
                      <a:latin typeface="Arial" panose="020B0604020202020204" pitchFamily="34" charset="0"/>
                      <a:cs typeface="Arial" panose="020B0604020202020204" pitchFamily="34" charset="0"/>
                    </a:rPr>
                    <a:t>Continuous</a:t>
                  </a:r>
                  <a:r>
                    <a:rPr kumimoji="0" lang="en-US" sz="2400" b="1" u="none" strike="noStrike" kern="0" cap="none" spc="0" normalizeH="0" noProof="0" dirty="0" smtClean="0">
                      <a:ln>
                        <a:noFill/>
                      </a:ln>
                      <a:solidFill>
                        <a:srgbClr val="FFFFFF"/>
                      </a:solidFill>
                      <a:uLnTx/>
                      <a:uFillTx/>
                      <a:latin typeface="Arial" panose="020B0604020202020204" pitchFamily="34" charset="0"/>
                      <a:cs typeface="Arial" panose="020B0604020202020204"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noProof="0" dirty="0" smtClean="0">
                      <a:ln>
                        <a:noFill/>
                      </a:ln>
                      <a:solidFill>
                        <a:srgbClr val="FFFFFF"/>
                      </a:solidFill>
                      <a:uLnTx/>
                      <a:uFillTx/>
                      <a:latin typeface="Arial" panose="020B0604020202020204" pitchFamily="34" charset="0"/>
                      <a:cs typeface="Arial" panose="020B0604020202020204" pitchFamily="34" charset="0"/>
                    </a:rPr>
                    <a:t>Progress</a:t>
                  </a:r>
                  <a:endParaRPr kumimoji="0" lang="en-US" sz="2400" b="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endParaRPr>
                </a:p>
              </p:txBody>
            </p:sp>
            <p:sp>
              <p:nvSpPr>
                <p:cNvPr id="18" name="Rectangle 12"/>
                <p:cNvSpPr>
                  <a:spLocks noChangeArrowheads="1"/>
                </p:cNvSpPr>
                <p:nvPr/>
              </p:nvSpPr>
              <p:spPr bwMode="auto">
                <a:xfrm rot="16200000">
                  <a:off x="5778500" y="17018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rgbClr val="FFFFFF"/>
                      </a:solidFill>
                      <a:uLnTx/>
                      <a:uFillTx/>
                      <a:latin typeface="Arial" panose="020B0604020202020204" pitchFamily="34" charset="0"/>
                      <a:cs typeface="Arial" panose="020B0604020202020204" pitchFamily="34" charset="0"/>
                    </a:rPr>
                    <a:t>Strategic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rgbClr val="FFFFFF"/>
                      </a:solidFill>
                      <a:uLnTx/>
                      <a:uFillTx/>
                      <a:latin typeface="Arial" panose="020B0604020202020204" pitchFamily="34" charset="0"/>
                      <a:cs typeface="Arial" panose="020B0604020202020204" pitchFamily="34" charset="0"/>
                    </a:rPr>
                    <a:t>Discoveries</a:t>
                  </a:r>
                  <a:endParaRPr kumimoji="0" lang="en-US" sz="2400" b="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endParaRPr>
                </a:p>
              </p:txBody>
            </p:sp>
            <p:sp>
              <p:nvSpPr>
                <p:cNvPr id="19" name="Rectangle 13"/>
                <p:cNvSpPr>
                  <a:spLocks noChangeArrowheads="1"/>
                </p:cNvSpPr>
                <p:nvPr/>
              </p:nvSpPr>
              <p:spPr bwMode="auto">
                <a:xfrm rot="16200000">
                  <a:off x="5778500" y="3136900"/>
                  <a:ext cx="1435100" cy="2171700"/>
                </a:xfrm>
                <a:prstGeom prst="rect">
                  <a:avLst/>
                </a:prstGeom>
                <a:grpFill/>
                <a:ln w="28575">
                  <a:solidFill>
                    <a:srgbClr val="F79646"/>
                  </a:solidFill>
                  <a:miter lim="800000"/>
                  <a:headEnd/>
                  <a:tailEnd/>
                </a:ln>
                <a:effectLst>
                  <a:outerShdw dist="53882" dir="2700000" algn="ctr" rotWithShape="0">
                    <a:srgbClr val="919191"/>
                  </a:outerShdw>
                </a:effectLst>
              </p:spPr>
              <p:txBody>
                <a:bodyPr vert="eaVert" wrap="none"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rgbClr val="FFFFFF"/>
                      </a:solidFill>
                      <a:uLnTx/>
                      <a:uFillTx/>
                      <a:latin typeface="Arial" panose="020B0604020202020204" pitchFamily="34" charset="0"/>
                      <a:cs typeface="Arial" panose="020B0604020202020204" pitchFamily="34" charset="0"/>
                    </a:rPr>
                    <a:t>Emergent</a:t>
                  </a:r>
                  <a:r>
                    <a:rPr kumimoji="0" lang="en-US" sz="2400" b="1" u="none" strike="noStrike" kern="0" cap="none" spc="0" normalizeH="0" noProof="0" dirty="0" smtClean="0">
                      <a:ln>
                        <a:noFill/>
                      </a:ln>
                      <a:solidFill>
                        <a:srgbClr val="FFFFFF"/>
                      </a:solidFill>
                      <a:uLnTx/>
                      <a:uFillTx/>
                      <a:latin typeface="Arial" panose="020B0604020202020204" pitchFamily="34" charset="0"/>
                      <a:cs typeface="Arial" panose="020B0604020202020204" pitchFamily="34" charset="0"/>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u="none" strike="noStrike" kern="0" cap="none" spc="0" normalizeH="0" noProof="0" dirty="0" smtClean="0">
                      <a:ln>
                        <a:noFill/>
                      </a:ln>
                      <a:solidFill>
                        <a:srgbClr val="FFFFFF"/>
                      </a:solidFill>
                      <a:uLnTx/>
                      <a:uFillTx/>
                      <a:latin typeface="Arial" panose="020B0604020202020204" pitchFamily="34" charset="0"/>
                      <a:cs typeface="Arial" panose="020B0604020202020204" pitchFamily="34" charset="0"/>
                    </a:rPr>
                    <a:t>Improvement</a:t>
                  </a:r>
                  <a:endParaRPr kumimoji="0" lang="en-US" sz="2400" b="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22868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35</a:t>
            </a:fld>
            <a:endParaRPr lang="en-US" dirty="0"/>
          </a:p>
        </p:txBody>
      </p:sp>
      <p:sp>
        <p:nvSpPr>
          <p:cNvPr id="6" name="Rectangle 5"/>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The Startup Corporation</a:t>
            </a:r>
            <a:endParaRPr lang="en-US" sz="3000" b="1" dirty="0">
              <a:solidFill>
                <a:srgbClr val="FFFF99"/>
              </a:solidFill>
              <a:latin typeface="Arial" pitchFamily="34" charset="0"/>
              <a:cs typeface="Arial" pitchFamily="34" charset="0"/>
            </a:endParaRPr>
          </a:p>
        </p:txBody>
      </p:sp>
      <p:grpSp>
        <p:nvGrpSpPr>
          <p:cNvPr id="15" name="Group 14"/>
          <p:cNvGrpSpPr/>
          <p:nvPr/>
        </p:nvGrpSpPr>
        <p:grpSpPr>
          <a:xfrm>
            <a:off x="558659" y="1447800"/>
            <a:ext cx="8001000" cy="4572000"/>
            <a:chOff x="558659" y="1447800"/>
            <a:chExt cx="8001000" cy="4572000"/>
          </a:xfrm>
        </p:grpSpPr>
        <p:grpSp>
          <p:nvGrpSpPr>
            <p:cNvPr id="7" name="Group 6"/>
            <p:cNvGrpSpPr/>
            <p:nvPr/>
          </p:nvGrpSpPr>
          <p:grpSpPr>
            <a:xfrm>
              <a:off x="558659" y="1447800"/>
              <a:ext cx="8001000" cy="4572000"/>
              <a:chOff x="457200" y="2362200"/>
              <a:chExt cx="7010400" cy="3048000"/>
            </a:xfrm>
          </p:grpSpPr>
          <p:sp>
            <p:nvSpPr>
              <p:cNvPr id="8" name="Oval 4"/>
              <p:cNvSpPr>
                <a:spLocks noChangeArrowheads="1"/>
              </p:cNvSpPr>
              <p:nvPr/>
            </p:nvSpPr>
            <p:spPr bwMode="auto">
              <a:xfrm>
                <a:off x="4343400" y="3200400"/>
                <a:ext cx="31242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Startup Corporation</a:t>
                </a:r>
              </a:p>
            </p:txBody>
          </p:sp>
          <p:grpSp>
            <p:nvGrpSpPr>
              <p:cNvPr id="9" name="Group 8"/>
              <p:cNvGrpSpPr/>
              <p:nvPr/>
            </p:nvGrpSpPr>
            <p:grpSpPr>
              <a:xfrm>
                <a:off x="457200" y="2362200"/>
                <a:ext cx="4278313" cy="3048000"/>
                <a:chOff x="457200" y="2362200"/>
                <a:chExt cx="4278313" cy="3048000"/>
              </a:xfrm>
            </p:grpSpPr>
            <p:sp>
              <p:nvSpPr>
                <p:cNvPr id="10" name="Oval 2"/>
                <p:cNvSpPr>
                  <a:spLocks noChangeArrowheads="1"/>
                </p:cNvSpPr>
                <p:nvPr/>
              </p:nvSpPr>
              <p:spPr bwMode="auto">
                <a:xfrm>
                  <a:off x="457200" y="2362200"/>
                  <a:ext cx="31242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11" name="Oval 3"/>
                <p:cNvSpPr>
                  <a:spLocks noChangeArrowheads="1"/>
                </p:cNvSpPr>
                <p:nvPr/>
              </p:nvSpPr>
              <p:spPr bwMode="auto">
                <a:xfrm>
                  <a:off x="457200" y="4038600"/>
                  <a:ext cx="31623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12" name="Right Arrow 5"/>
                <p:cNvSpPr>
                  <a:spLocks noChangeArrowheads="1"/>
                </p:cNvSpPr>
                <p:nvPr/>
              </p:nvSpPr>
              <p:spPr bwMode="auto">
                <a:xfrm rot="1851868">
                  <a:off x="3603625" y="3009900"/>
                  <a:ext cx="1066800" cy="381000"/>
                </a:xfrm>
                <a:prstGeom prst="rightArrow">
                  <a:avLst>
                    <a:gd name="adj1" fmla="val 50000"/>
                    <a:gd name="adj2" fmla="val 49998"/>
                  </a:avLst>
                </a:prstGeom>
                <a:solidFill>
                  <a:srgbClr val="F79646"/>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schemeClr val="tx1"/>
                    </a:solidFill>
                    <a:latin typeface="Times New Roman" pitchFamily="18" charset="0"/>
                  </a:endParaRPr>
                </a:p>
              </p:txBody>
            </p:sp>
            <p:sp>
              <p:nvSpPr>
                <p:cNvPr id="13" name="Right Arrow 6"/>
                <p:cNvSpPr>
                  <a:spLocks noChangeArrowheads="1"/>
                </p:cNvSpPr>
                <p:nvPr/>
              </p:nvSpPr>
              <p:spPr bwMode="auto">
                <a:xfrm rot="19551868">
                  <a:off x="3668713" y="4533900"/>
                  <a:ext cx="1066800" cy="381000"/>
                </a:xfrm>
                <a:prstGeom prst="rightArrow">
                  <a:avLst>
                    <a:gd name="adj1" fmla="val 50000"/>
                    <a:gd name="adj2" fmla="val 49998"/>
                  </a:avLst>
                </a:prstGeom>
                <a:solidFill>
                  <a:srgbClr val="F79646"/>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schemeClr val="tx1"/>
                    </a:solidFill>
                    <a:latin typeface="Times New Roman" pitchFamily="18" charset="0"/>
                  </a:endParaRPr>
                </a:p>
              </p:txBody>
            </p:sp>
          </p:grpSp>
        </p:grpSp>
        <p:sp>
          <p:nvSpPr>
            <p:cNvPr id="3" name="TextBox 2"/>
            <p:cNvSpPr txBox="1"/>
            <p:nvPr/>
          </p:nvSpPr>
          <p:spPr>
            <a:xfrm>
              <a:off x="856438" y="4353293"/>
              <a:ext cx="3048000" cy="1200329"/>
            </a:xfrm>
            <a:prstGeom prst="rect">
              <a:avLst/>
            </a:prstGeom>
            <a:noFill/>
            <a:ln>
              <a:noFill/>
            </a:ln>
          </p:spPr>
          <p:txBody>
            <a:bodyPr wrap="square" rtlCol="0">
              <a:spAutoFit/>
            </a:bodyPr>
            <a:lstStyle/>
            <a:p>
              <a:pPr algn="ctr">
                <a:spcBef>
                  <a:spcPct val="0"/>
                </a:spcBef>
              </a:pPr>
              <a:r>
                <a:rPr lang="en-US" altLang="en-US" b="1" dirty="0">
                  <a:latin typeface="Arial" panose="020B0604020202020204" pitchFamily="34" charset="0"/>
                  <a:cs typeface="Arial" panose="020B0604020202020204" pitchFamily="34" charset="0"/>
                </a:rPr>
                <a:t>Resources, </a:t>
              </a:r>
            </a:p>
            <a:p>
              <a:pPr algn="ctr">
                <a:spcBef>
                  <a:spcPct val="0"/>
                </a:spcBef>
              </a:pPr>
              <a:r>
                <a:rPr lang="en-US" altLang="en-US" b="1" dirty="0">
                  <a:latin typeface="Arial" panose="020B0604020202020204" pitchFamily="34" charset="0"/>
                  <a:cs typeface="Arial" panose="020B0604020202020204" pitchFamily="34" charset="0"/>
                </a:rPr>
                <a:t>Networks, </a:t>
              </a:r>
            </a:p>
            <a:p>
              <a:pPr algn="ctr">
                <a:spcBef>
                  <a:spcPct val="0"/>
                </a:spcBef>
              </a:pPr>
              <a:r>
                <a:rPr lang="en-US" altLang="en-US" b="1" dirty="0">
                  <a:latin typeface="Arial" panose="020B0604020202020204" pitchFamily="34" charset="0"/>
                  <a:cs typeface="Arial" panose="020B0604020202020204" pitchFamily="34" charset="0"/>
                </a:rPr>
                <a:t> and Ability to Execute</a:t>
              </a:r>
            </a:p>
            <a:p>
              <a:pPr algn="ctr">
                <a:spcBef>
                  <a:spcPct val="0"/>
                </a:spcBef>
              </a:pPr>
              <a:r>
                <a:rPr lang="en-US" altLang="en-US" b="1" dirty="0">
                  <a:latin typeface="Arial" panose="020B0604020202020204" pitchFamily="34" charset="0"/>
                  <a:cs typeface="Arial" panose="020B0604020202020204" pitchFamily="34" charset="0"/>
                </a:rPr>
                <a:t>of Established Companies</a:t>
              </a:r>
            </a:p>
          </p:txBody>
        </p:sp>
        <p:sp>
          <p:nvSpPr>
            <p:cNvPr id="14" name="TextBox 13"/>
            <p:cNvSpPr txBox="1"/>
            <p:nvPr/>
          </p:nvSpPr>
          <p:spPr>
            <a:xfrm>
              <a:off x="817490" y="2153334"/>
              <a:ext cx="3048000" cy="646331"/>
            </a:xfrm>
            <a:prstGeom prst="rect">
              <a:avLst/>
            </a:prstGeom>
            <a:noFill/>
            <a:ln>
              <a:noFill/>
            </a:ln>
          </p:spPr>
          <p:txBody>
            <a:bodyPr wrap="square" rtlCol="0">
              <a:spAutoFit/>
            </a:bodyPr>
            <a:lstStyle/>
            <a:p>
              <a:pPr algn="ctr">
                <a:spcBef>
                  <a:spcPct val="0"/>
                </a:spcBef>
              </a:pPr>
              <a:r>
                <a:rPr lang="en-US" altLang="en-US" b="1" dirty="0" smtClean="0">
                  <a:latin typeface="Arial" panose="020B0604020202020204" pitchFamily="34" charset="0"/>
                  <a:cs typeface="Arial" panose="020B0604020202020204" pitchFamily="34" charset="0"/>
                </a:rPr>
                <a:t>Strengths of Startups to Innovate</a:t>
              </a:r>
              <a:endParaRPr lang="en-US" alt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43159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36</a:t>
            </a:fld>
            <a:endParaRPr lang="en-US" dirty="0"/>
          </a:p>
        </p:txBody>
      </p:sp>
      <p:sp>
        <p:nvSpPr>
          <p:cNvPr id="6" name="Rectangle 5"/>
          <p:cNvSpPr/>
          <p:nvPr/>
        </p:nvSpPr>
        <p:spPr>
          <a:xfrm>
            <a:off x="-12841" y="7375"/>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The Startup Corporation</a:t>
            </a:r>
            <a:endParaRPr lang="en-US" sz="3000" b="1" dirty="0">
              <a:solidFill>
                <a:srgbClr val="FFFF99"/>
              </a:solidFill>
              <a:latin typeface="Arial" pitchFamily="34" charset="0"/>
              <a:cs typeface="Arial" pitchFamily="34" charset="0"/>
            </a:endParaRPr>
          </a:p>
        </p:txBody>
      </p:sp>
      <p:grpSp>
        <p:nvGrpSpPr>
          <p:cNvPr id="11" name="Group 10"/>
          <p:cNvGrpSpPr/>
          <p:nvPr/>
        </p:nvGrpSpPr>
        <p:grpSpPr>
          <a:xfrm>
            <a:off x="444358" y="762000"/>
            <a:ext cx="8471041" cy="5722137"/>
            <a:chOff x="609599" y="570689"/>
            <a:chExt cx="8471041" cy="5722137"/>
          </a:xfrm>
        </p:grpSpPr>
        <p:grpSp>
          <p:nvGrpSpPr>
            <p:cNvPr id="2" name="Group 1"/>
            <p:cNvGrpSpPr/>
            <p:nvPr/>
          </p:nvGrpSpPr>
          <p:grpSpPr>
            <a:xfrm>
              <a:off x="609599" y="570689"/>
              <a:ext cx="8471041" cy="5722137"/>
              <a:chOff x="609599" y="570689"/>
              <a:chExt cx="8471041" cy="5722137"/>
            </a:xfrm>
          </p:grpSpPr>
          <p:sp>
            <p:nvSpPr>
              <p:cNvPr id="7" name="Rectangle 6"/>
              <p:cNvSpPr/>
              <p:nvPr/>
            </p:nvSpPr>
            <p:spPr bwMode="auto">
              <a:xfrm>
                <a:off x="609599" y="2814951"/>
                <a:ext cx="6947042" cy="3477875"/>
              </a:xfrm>
              <a:prstGeom prst="rect">
                <a:avLst/>
              </a:prstGeom>
              <a:noFill/>
              <a:ln w="28575" cap="flat" cmpd="sng" algn="ctr">
                <a:solidFill>
                  <a:srgbClr val="F79646"/>
                </a:solidFill>
                <a:prstDash val="solid"/>
                <a:round/>
                <a:headEnd type="none" w="med" len="med"/>
                <a:tailEnd type="none" w="med" len="med"/>
              </a:ln>
              <a:effectLst/>
              <a:extLst/>
            </p:spPr>
            <p:txBody>
              <a:bodyPr wrap="none"/>
              <a:lstStyle/>
              <a:p>
                <a:pPr>
                  <a:defRPr/>
                </a:pPr>
                <a:endParaRPr lang="en-US" dirty="0"/>
              </a:p>
            </p:txBody>
          </p:sp>
          <p:sp>
            <p:nvSpPr>
              <p:cNvPr id="8" name="Rectangle 7"/>
              <p:cNvSpPr/>
              <p:nvPr/>
            </p:nvSpPr>
            <p:spPr bwMode="auto">
              <a:xfrm>
                <a:off x="3746641" y="570689"/>
                <a:ext cx="5333999" cy="4648200"/>
              </a:xfrm>
              <a:prstGeom prst="rect">
                <a:avLst/>
              </a:prstGeom>
              <a:noFill/>
              <a:ln w="28575" cap="flat" cmpd="sng" algn="ctr">
                <a:solidFill>
                  <a:srgbClr val="F79646"/>
                </a:solidFill>
                <a:prstDash val="solid"/>
                <a:round/>
                <a:headEnd type="none" w="med" len="med"/>
                <a:tailEnd type="none" w="med" len="med"/>
              </a:ln>
              <a:effectLst/>
              <a:extLst/>
            </p:spPr>
            <p:txBody>
              <a:bodyPr wrap="none"/>
              <a:lstStyle/>
              <a:p>
                <a:pPr>
                  <a:defRPr/>
                </a:pPr>
                <a:endParaRPr lang="en-US" dirty="0"/>
              </a:p>
            </p:txBody>
          </p:sp>
        </p:grpSp>
        <p:sp>
          <p:nvSpPr>
            <p:cNvPr id="3" name="TextBox 2"/>
            <p:cNvSpPr txBox="1"/>
            <p:nvPr/>
          </p:nvSpPr>
          <p:spPr>
            <a:xfrm>
              <a:off x="4058539" y="570689"/>
              <a:ext cx="4036142" cy="2062103"/>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Established organization</a:t>
              </a:r>
            </a:p>
            <a:p>
              <a:endParaRPr lang="en-US" b="1" dirty="0">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Execution of current strategy</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Operational excellence</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Incremental innovation through continuous progress and emergent improvements</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639096" y="2814951"/>
              <a:ext cx="3387214" cy="289310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Startup Corporation</a:t>
              </a:r>
            </a:p>
            <a:p>
              <a:endParaRPr lang="en-US" b="1" dirty="0" smtClean="0">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Inspire ideas</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Attract from outside</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Combine ideas and resources</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Learn through discovery</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Leverage established organization</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Integrate to capture value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4041057" y="2807577"/>
              <a:ext cx="3515583" cy="1785104"/>
            </a:xfrm>
            <a:prstGeom prst="rect">
              <a:avLst/>
            </a:prstGeom>
            <a:noFill/>
          </p:spPr>
          <p:txBody>
            <a:bodyPr wrap="square" rtlCol="0">
              <a:spAutoFit/>
            </a:bodyPr>
            <a:lstStyle/>
            <a:p>
              <a:pPr>
                <a:buClr>
                  <a:srgbClr val="F79646"/>
                </a:buClr>
              </a:pPr>
              <a:r>
                <a:rPr lang="en-US" sz="2000" b="1" dirty="0" smtClean="0">
                  <a:latin typeface="Arial" panose="020B0604020202020204" pitchFamily="34" charset="0"/>
                  <a:cs typeface="Arial" panose="020B0604020202020204" pitchFamily="34" charset="0"/>
                </a:rPr>
                <a:t>Culture of discovery</a:t>
              </a:r>
            </a:p>
            <a:p>
              <a:pPr>
                <a:buClr>
                  <a:srgbClr val="F79646"/>
                </a:buClr>
              </a:pPr>
              <a:endParaRPr lang="en-US" b="1" dirty="0" smtClean="0">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Trusting leadership</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Incentives for innovation</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Innovation strategy</a:t>
              </a:r>
            </a:p>
            <a:p>
              <a:pPr marL="285750" indent="-285750">
                <a:buClr>
                  <a:srgbClr val="F79646"/>
                </a:buClr>
                <a:buSzPct val="80000"/>
                <a:buFont typeface="Wingdings" panose="05000000000000000000" pitchFamily="2" charset="2"/>
                <a:buChar char="t"/>
              </a:pPr>
              <a:r>
                <a:rPr lang="en-US" b="1" dirty="0" smtClean="0">
                  <a:latin typeface="Arial" panose="020B0604020202020204" pitchFamily="34" charset="0"/>
                  <a:cs typeface="Arial" panose="020B0604020202020204" pitchFamily="34" charset="0"/>
                </a:rPr>
                <a:t>Innovation systems</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5701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37</a:t>
            </a:fld>
            <a:endParaRPr lang="en-US" dirty="0"/>
          </a:p>
        </p:txBody>
      </p:sp>
      <p:sp>
        <p:nvSpPr>
          <p:cNvPr id="5" name="Rectangle 4"/>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Designing for Breakthrough Innovation</a:t>
            </a:r>
            <a:endParaRPr lang="en-US" sz="3000" b="1" dirty="0">
              <a:solidFill>
                <a:srgbClr val="FFFF99"/>
              </a:solidFill>
              <a:latin typeface="Arial" pitchFamily="34" charset="0"/>
              <a:cs typeface="Arial" pitchFamily="34" charset="0"/>
            </a:endParaRPr>
          </a:p>
        </p:txBody>
      </p:sp>
      <p:grpSp>
        <p:nvGrpSpPr>
          <p:cNvPr id="7" name="Group 6"/>
          <p:cNvGrpSpPr/>
          <p:nvPr/>
        </p:nvGrpSpPr>
        <p:grpSpPr>
          <a:xfrm>
            <a:off x="838200" y="1295400"/>
            <a:ext cx="7391400" cy="5326063"/>
            <a:chOff x="838200" y="2090738"/>
            <a:chExt cx="6858000" cy="4530725"/>
          </a:xfrm>
          <a:solidFill>
            <a:schemeClr val="bg1">
              <a:lumMod val="95000"/>
              <a:lumOff val="5000"/>
            </a:schemeClr>
          </a:solidFill>
        </p:grpSpPr>
        <p:grpSp>
          <p:nvGrpSpPr>
            <p:cNvPr id="8" name="Group 18"/>
            <p:cNvGrpSpPr>
              <a:grpSpLocks/>
            </p:cNvGrpSpPr>
            <p:nvPr/>
          </p:nvGrpSpPr>
          <p:grpSpPr bwMode="auto">
            <a:xfrm>
              <a:off x="1612900" y="4487863"/>
              <a:ext cx="1066800" cy="2133600"/>
              <a:chOff x="1143000" y="3657600"/>
              <a:chExt cx="1066800" cy="2133600"/>
            </a:xfrm>
            <a:grpFill/>
          </p:grpSpPr>
          <p:sp>
            <p:nvSpPr>
              <p:cNvPr id="22" name="Rounded Rectangle 21"/>
              <p:cNvSpPr/>
              <p:nvPr/>
            </p:nvSpPr>
            <p:spPr bwMode="auto">
              <a:xfrm>
                <a:off x="1143000" y="36576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t> </a:t>
                </a:r>
              </a:p>
            </p:txBody>
          </p:sp>
          <p:sp>
            <p:nvSpPr>
              <p:cNvPr id="23" name="TextBox 22"/>
              <p:cNvSpPr txBox="1"/>
              <p:nvPr/>
            </p:nvSpPr>
            <p:spPr>
              <a:xfrm rot="16200000">
                <a:off x="1074224" y="4527465"/>
                <a:ext cx="1204356" cy="342679"/>
              </a:xfrm>
              <a:prstGeom prst="rect">
                <a:avLst/>
              </a:prstGeom>
              <a:grpFill/>
            </p:spPr>
            <p:txBody>
              <a:bodyPr wrap="none">
                <a:spAutoFit/>
              </a:bodyPr>
              <a:lstStyle/>
              <a:p>
                <a:pPr>
                  <a:defRPr/>
                </a:pPr>
                <a:r>
                  <a:rPr lang="en-US" b="1" dirty="0">
                    <a:latin typeface="Arial" panose="020B0604020202020204" pitchFamily="34" charset="0"/>
                    <a:cs typeface="Arial" panose="020B0604020202020204" pitchFamily="34" charset="0"/>
                  </a:rPr>
                  <a:t>Leadership</a:t>
                </a:r>
              </a:p>
            </p:txBody>
          </p:sp>
        </p:grpSp>
        <p:grpSp>
          <p:nvGrpSpPr>
            <p:cNvPr id="9" name="Group 17"/>
            <p:cNvGrpSpPr>
              <a:grpSpLocks/>
            </p:cNvGrpSpPr>
            <p:nvPr/>
          </p:nvGrpSpPr>
          <p:grpSpPr bwMode="auto">
            <a:xfrm>
              <a:off x="2679700" y="3871913"/>
              <a:ext cx="1066800" cy="2133600"/>
              <a:chOff x="2348948" y="3426926"/>
              <a:chExt cx="1066800" cy="2133600"/>
            </a:xfrm>
            <a:grpFill/>
          </p:grpSpPr>
          <p:sp>
            <p:nvSpPr>
              <p:cNvPr id="20" name="Rounded Rectangle 19"/>
              <p:cNvSpPr/>
              <p:nvPr/>
            </p:nvSpPr>
            <p:spPr bwMode="auto">
              <a:xfrm>
                <a:off x="2348948" y="3426926"/>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t> </a:t>
                </a:r>
              </a:p>
            </p:txBody>
          </p:sp>
          <p:sp>
            <p:nvSpPr>
              <p:cNvPr id="21" name="TextBox 20"/>
              <p:cNvSpPr txBox="1"/>
              <p:nvPr/>
            </p:nvSpPr>
            <p:spPr>
              <a:xfrm rot="16200000">
                <a:off x="2460169" y="4335880"/>
                <a:ext cx="844358" cy="342679"/>
              </a:xfrm>
              <a:prstGeom prst="rect">
                <a:avLst/>
              </a:prstGeom>
              <a:grpFill/>
            </p:spPr>
            <p:txBody>
              <a:bodyPr wrap="none">
                <a:spAutoFit/>
              </a:bodyPr>
              <a:lstStyle/>
              <a:p>
                <a:pPr>
                  <a:defRPr/>
                </a:pPr>
                <a:r>
                  <a:rPr lang="en-US" b="1" dirty="0">
                    <a:latin typeface="Arial" panose="020B0604020202020204" pitchFamily="34" charset="0"/>
                    <a:cs typeface="Arial" panose="020B0604020202020204" pitchFamily="34" charset="0"/>
                  </a:rPr>
                  <a:t>Culture</a:t>
                </a:r>
              </a:p>
            </p:txBody>
          </p:sp>
        </p:grpSp>
        <p:grpSp>
          <p:nvGrpSpPr>
            <p:cNvPr id="10" name="Group 13"/>
            <p:cNvGrpSpPr>
              <a:grpSpLocks/>
            </p:cNvGrpSpPr>
            <p:nvPr/>
          </p:nvGrpSpPr>
          <p:grpSpPr bwMode="auto">
            <a:xfrm>
              <a:off x="4833938" y="2586038"/>
              <a:ext cx="1066800" cy="2133600"/>
              <a:chOff x="3733800" y="3124200"/>
              <a:chExt cx="1066800" cy="2133600"/>
            </a:xfrm>
            <a:grpFill/>
          </p:grpSpPr>
          <p:sp>
            <p:nvSpPr>
              <p:cNvPr id="18" name="Rounded Rectangle 17"/>
              <p:cNvSpPr/>
              <p:nvPr/>
            </p:nvSpPr>
            <p:spPr bwMode="auto">
              <a:xfrm>
                <a:off x="3733800" y="31242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t> </a:t>
                </a:r>
              </a:p>
            </p:txBody>
          </p:sp>
          <p:sp>
            <p:nvSpPr>
              <p:cNvPr id="19" name="TextBox 18"/>
              <p:cNvSpPr txBox="1"/>
              <p:nvPr/>
            </p:nvSpPr>
            <p:spPr>
              <a:xfrm rot="16200000">
                <a:off x="3726905" y="4114067"/>
                <a:ext cx="1117084" cy="342679"/>
              </a:xfrm>
              <a:prstGeom prst="rect">
                <a:avLst/>
              </a:prstGeom>
              <a:grpFill/>
            </p:spPr>
            <p:txBody>
              <a:bodyPr wrap="none">
                <a:spAutoFit/>
              </a:bodyPr>
              <a:lstStyle/>
              <a:p>
                <a:pPr>
                  <a:defRPr/>
                </a:pPr>
                <a:r>
                  <a:rPr lang="en-US" b="1" dirty="0">
                    <a:latin typeface="Arial" panose="020B0604020202020204" pitchFamily="34" charset="0"/>
                    <a:cs typeface="Arial" panose="020B0604020202020204" pitchFamily="34" charset="0"/>
                  </a:rPr>
                  <a:t>Incentives</a:t>
                </a:r>
              </a:p>
            </p:txBody>
          </p:sp>
        </p:grpSp>
        <p:grpSp>
          <p:nvGrpSpPr>
            <p:cNvPr id="11" name="Group 19"/>
            <p:cNvGrpSpPr>
              <a:grpSpLocks/>
            </p:cNvGrpSpPr>
            <p:nvPr/>
          </p:nvGrpSpPr>
          <p:grpSpPr bwMode="auto">
            <a:xfrm>
              <a:off x="5900738" y="2090738"/>
              <a:ext cx="1066800" cy="2133600"/>
              <a:chOff x="5029200" y="2794716"/>
              <a:chExt cx="1066800" cy="2133600"/>
            </a:xfrm>
            <a:grpFill/>
          </p:grpSpPr>
          <p:sp>
            <p:nvSpPr>
              <p:cNvPr id="16" name="Rounded Rectangle 15"/>
              <p:cNvSpPr/>
              <p:nvPr/>
            </p:nvSpPr>
            <p:spPr bwMode="auto">
              <a:xfrm>
                <a:off x="5029200" y="2794716"/>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t> </a:t>
                </a:r>
              </a:p>
            </p:txBody>
          </p:sp>
          <p:sp>
            <p:nvSpPr>
              <p:cNvPr id="17" name="TextBox 16"/>
              <p:cNvSpPr txBox="1"/>
              <p:nvPr/>
            </p:nvSpPr>
            <p:spPr>
              <a:xfrm rot="16200000">
                <a:off x="4884059" y="3745894"/>
                <a:ext cx="1357082" cy="599689"/>
              </a:xfrm>
              <a:prstGeom prst="rect">
                <a:avLst/>
              </a:prstGeom>
              <a:grpFill/>
            </p:spPr>
            <p:txBody>
              <a:bodyPr wrap="none">
                <a:spAutoFit/>
              </a:bodyPr>
              <a:lstStyle/>
              <a:p>
                <a:pPr>
                  <a:defRPr/>
                </a:pPr>
                <a:r>
                  <a:rPr lang="en-US" b="1" dirty="0">
                    <a:latin typeface="Arial" panose="020B0604020202020204" pitchFamily="34" charset="0"/>
                    <a:cs typeface="Arial" panose="020B0604020202020204" pitchFamily="34" charset="0"/>
                  </a:rPr>
                  <a:t>Management</a:t>
                </a:r>
              </a:p>
              <a:p>
                <a:pPr algn="ctr">
                  <a:defRPr/>
                </a:pPr>
                <a:r>
                  <a:rPr lang="en-US" b="1" dirty="0">
                    <a:latin typeface="Arial" panose="020B0604020202020204" pitchFamily="34" charset="0"/>
                    <a:cs typeface="Arial" panose="020B0604020202020204" pitchFamily="34" charset="0"/>
                  </a:rPr>
                  <a:t>systems</a:t>
                </a:r>
              </a:p>
            </p:txBody>
          </p:sp>
        </p:grpSp>
        <p:grpSp>
          <p:nvGrpSpPr>
            <p:cNvPr id="12" name="Group 14"/>
            <p:cNvGrpSpPr>
              <a:grpSpLocks/>
            </p:cNvGrpSpPr>
            <p:nvPr/>
          </p:nvGrpSpPr>
          <p:grpSpPr bwMode="auto">
            <a:xfrm>
              <a:off x="3749675" y="3222625"/>
              <a:ext cx="1066800" cy="2133600"/>
              <a:chOff x="3733800" y="3124200"/>
              <a:chExt cx="1066800" cy="2133600"/>
            </a:xfrm>
            <a:grpFill/>
          </p:grpSpPr>
          <p:sp>
            <p:nvSpPr>
              <p:cNvPr id="14" name="Rounded Rectangle 13"/>
              <p:cNvSpPr/>
              <p:nvPr/>
            </p:nvSpPr>
            <p:spPr bwMode="auto">
              <a:xfrm>
                <a:off x="3733800" y="31242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t> </a:t>
                </a:r>
              </a:p>
            </p:txBody>
          </p:sp>
          <p:sp>
            <p:nvSpPr>
              <p:cNvPr id="15" name="TextBox 14"/>
              <p:cNvSpPr txBox="1"/>
              <p:nvPr/>
            </p:nvSpPr>
            <p:spPr>
              <a:xfrm rot="16200000">
                <a:off x="3725020" y="3976526"/>
                <a:ext cx="1084357" cy="599689"/>
              </a:xfrm>
              <a:prstGeom prst="rect">
                <a:avLst/>
              </a:prstGeom>
              <a:grpFill/>
            </p:spPr>
            <p:txBody>
              <a:bodyPr wrap="none">
                <a:spAutoFit/>
              </a:bodyPr>
              <a:lstStyle/>
              <a:p>
                <a:pPr>
                  <a:defRPr/>
                </a:pPr>
                <a:r>
                  <a:rPr lang="en-US" b="1" dirty="0">
                    <a:latin typeface="Arial" panose="020B0604020202020204" pitchFamily="34" charset="0"/>
                    <a:cs typeface="Arial" panose="020B0604020202020204" pitchFamily="34" charset="0"/>
                  </a:rPr>
                  <a:t>Business </a:t>
                </a:r>
              </a:p>
              <a:p>
                <a:pPr algn="ctr">
                  <a:defRPr/>
                </a:pPr>
                <a:r>
                  <a:rPr lang="en-US" b="1" dirty="0">
                    <a:latin typeface="Arial" panose="020B0604020202020204" pitchFamily="34" charset="0"/>
                    <a:cs typeface="Arial" panose="020B0604020202020204" pitchFamily="34" charset="0"/>
                  </a:rPr>
                  <a:t>strategy</a:t>
                </a:r>
              </a:p>
            </p:txBody>
          </p:sp>
        </p:grpSp>
        <p:sp>
          <p:nvSpPr>
            <p:cNvPr id="13" name="Rounded Rectangle 12"/>
            <p:cNvSpPr/>
            <p:nvPr/>
          </p:nvSpPr>
          <p:spPr bwMode="auto">
            <a:xfrm>
              <a:off x="838200" y="2438400"/>
              <a:ext cx="6858000" cy="1295400"/>
            </a:xfrm>
            <a:prstGeom prst="roundRect">
              <a:avLst/>
            </a:prstGeom>
            <a:grpFill/>
            <a:ln w="952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softEdge rad="127000"/>
            </a:effectLst>
            <a:scene3d>
              <a:camera prst="isometricTopUp"/>
              <a:lightRig rig="soft" dir="t">
                <a:rot lat="0" lon="0" rev="0"/>
              </a:lightRig>
            </a:scene3d>
            <a:sp3d prstMaterial="translucentPowder">
              <a:bevelT w="203200" h="50800"/>
            </a:sp3d>
            <a:extLst/>
          </p:spPr>
          <p:txBody>
            <a:bodyPr wrap="none"/>
            <a:lstStyle/>
            <a:p>
              <a:pPr algn="ctr">
                <a:spcBef>
                  <a:spcPts val="0"/>
                </a:spcBef>
                <a:defRPr/>
              </a:pPr>
              <a:endParaRPr lang="en-US" dirty="0">
                <a:latin typeface="Arial" panose="020B0604020202020204" pitchFamily="34" charset="0"/>
                <a:cs typeface="Arial" panose="020B0604020202020204" pitchFamily="34" charset="0"/>
              </a:endParaRPr>
            </a:p>
            <a:p>
              <a:pPr algn="ctr">
                <a:spcBef>
                  <a:spcPts val="0"/>
                </a:spcBef>
                <a:defRPr/>
              </a:pPr>
              <a:r>
                <a:rPr lang="en-US" b="1" dirty="0" smtClean="0">
                  <a:latin typeface="Arial" panose="020B0604020202020204" pitchFamily="34" charset="0"/>
                  <a:cs typeface="Arial" panose="020B0604020202020204" pitchFamily="34" charset="0"/>
                </a:rPr>
                <a:t>Breakthrough innovation</a:t>
              </a:r>
            </a:p>
            <a:p>
              <a:pPr algn="ctr">
                <a:spcBef>
                  <a:spcPts val="0"/>
                </a:spcBef>
                <a:defRPr/>
              </a:pP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5835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94960"/>
          </a:xfrm>
        </p:spPr>
        <p:txBody>
          <a:bodyPr>
            <a:normAutofit lnSpcReduction="10000"/>
          </a:bodyPr>
          <a:lstStyle/>
          <a:p>
            <a:pPr marL="106362" indent="0">
              <a:buNone/>
            </a:pPr>
            <a:r>
              <a:rPr lang="en-US" dirty="0"/>
              <a:t>Business units, based on functional structures, are hard to beat as long as the industry structure remains stable; yet, their strength is diluted when facing structural changes in the industry</a:t>
            </a:r>
            <a:r>
              <a:rPr lang="en-US" dirty="0" smtClean="0"/>
              <a:t>.</a:t>
            </a:r>
          </a:p>
          <a:p>
            <a:pPr marL="106362" indent="0">
              <a:buNone/>
            </a:pPr>
            <a:endParaRPr lang="en-US" dirty="0"/>
          </a:p>
          <a:p>
            <a:pPr marL="106362" indent="0">
              <a:buNone/>
            </a:pPr>
            <a:r>
              <a:rPr lang="en-US" dirty="0"/>
              <a:t>Business units are best designed for predictable industries. </a:t>
            </a:r>
            <a:endParaRPr lang="en-US" dirty="0" smtClean="0"/>
          </a:p>
          <a:p>
            <a:pPr marL="106362" indent="0">
              <a:buNone/>
            </a:pPr>
            <a:endParaRPr lang="en-US" dirty="0"/>
          </a:p>
          <a:p>
            <a:pPr marL="106362" indent="0">
              <a:buNone/>
            </a:pPr>
            <a:r>
              <a:rPr lang="en-US" dirty="0" smtClean="0"/>
              <a:t>Their </a:t>
            </a:r>
            <a:r>
              <a:rPr lang="en-US" dirty="0"/>
              <a:t>response to radical changes in industry structure is often to reinforce previously successful strategies—strategies that are often becoming obsolete. </a:t>
            </a:r>
          </a:p>
        </p:txBody>
      </p:sp>
      <p:sp>
        <p:nvSpPr>
          <p:cNvPr id="4" name="Slide Number Placeholder 3"/>
          <p:cNvSpPr>
            <a:spLocks noGrp="1"/>
          </p:cNvSpPr>
          <p:nvPr>
            <p:ph type="sldNum" sz="quarter" idx="12"/>
          </p:nvPr>
        </p:nvSpPr>
        <p:spPr/>
        <p:txBody>
          <a:bodyPr/>
          <a:lstStyle/>
          <a:p>
            <a:fld id="{3886C9A7-D5B0-4415-B1B5-82932A135D18}" type="slidenum">
              <a:rPr lang="en-US" smtClean="0"/>
              <a:pPr/>
              <a:t>38</a:t>
            </a:fld>
            <a:endParaRPr lang="en-US" dirty="0"/>
          </a:p>
        </p:txBody>
      </p:sp>
    </p:spTree>
    <p:extLst>
      <p:ext uri="{BB962C8B-B14F-4D97-AF65-F5344CB8AC3E}">
        <p14:creationId xmlns:p14="http://schemas.microsoft.com/office/powerpoint/2010/main" val="242565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Breakthrough innovation is less about long-term planning and more about short-term experimentation. </a:t>
            </a:r>
            <a:endParaRPr lang="en-US" dirty="0" smtClean="0"/>
          </a:p>
          <a:p>
            <a:pPr marL="106362" indent="0">
              <a:buNone/>
            </a:pPr>
            <a:endParaRPr lang="en-US" dirty="0"/>
          </a:p>
          <a:p>
            <a:pPr marL="106362" indent="0">
              <a:buNone/>
            </a:pPr>
            <a:r>
              <a:rPr lang="en-US" dirty="0" smtClean="0"/>
              <a:t>It </a:t>
            </a:r>
            <a:r>
              <a:rPr lang="en-US" dirty="0"/>
              <a:t>is about exploring, discovering, and crafting an attractive proposition for customers.</a:t>
            </a:r>
          </a:p>
        </p:txBody>
      </p:sp>
      <p:sp>
        <p:nvSpPr>
          <p:cNvPr id="4" name="Slide Number Placeholder 3"/>
          <p:cNvSpPr>
            <a:spLocks noGrp="1"/>
          </p:cNvSpPr>
          <p:nvPr>
            <p:ph type="sldNum" sz="quarter" idx="12"/>
          </p:nvPr>
        </p:nvSpPr>
        <p:spPr/>
        <p:txBody>
          <a:bodyPr/>
          <a:lstStyle/>
          <a:p>
            <a:fld id="{3886C9A7-D5B0-4415-B1B5-82932A135D18}" type="slidenum">
              <a:rPr lang="en-US" smtClean="0"/>
              <a:pPr/>
              <a:t>39</a:t>
            </a:fld>
            <a:endParaRPr lang="en-US" dirty="0"/>
          </a:p>
        </p:txBody>
      </p:sp>
    </p:spTree>
    <p:extLst>
      <p:ext uri="{BB962C8B-B14F-4D97-AF65-F5344CB8AC3E}">
        <p14:creationId xmlns:p14="http://schemas.microsoft.com/office/powerpoint/2010/main" val="3204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404" y="685800"/>
            <a:ext cx="9144000" cy="1015663"/>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THE SIX LEVERS OF </a:t>
            </a:r>
            <a:br>
              <a:rPr lang="en-US" sz="3000" b="1" dirty="0" smtClean="0">
                <a:solidFill>
                  <a:srgbClr val="FFFF99"/>
                </a:solidFill>
                <a:latin typeface="Arial" pitchFamily="34" charset="0"/>
                <a:cs typeface="Arial" pitchFamily="34" charset="0"/>
              </a:rPr>
            </a:br>
            <a:r>
              <a:rPr lang="en-US" sz="3000" b="1" dirty="0" smtClean="0">
                <a:solidFill>
                  <a:srgbClr val="FFFF99"/>
                </a:solidFill>
                <a:latin typeface="Arial" pitchFamily="34" charset="0"/>
                <a:cs typeface="Arial" pitchFamily="34" charset="0"/>
              </a:rPr>
              <a:t>INNOVATION</a:t>
            </a:r>
            <a:endParaRPr lang="en-US" sz="3000" b="1" dirty="0">
              <a:solidFill>
                <a:srgbClr val="FFFF99"/>
              </a:solidFill>
              <a:latin typeface="Arial" pitchFamily="34" charset="0"/>
              <a:cs typeface="Arial" pitchFamily="34" charset="0"/>
            </a:endParaRPr>
          </a:p>
        </p:txBody>
      </p:sp>
      <p:sp>
        <p:nvSpPr>
          <p:cNvPr id="11" name="TextBox 10"/>
          <p:cNvSpPr txBox="1"/>
          <p:nvPr/>
        </p:nvSpPr>
        <p:spPr>
          <a:xfrm>
            <a:off x="2288309" y="2286000"/>
            <a:ext cx="2133600" cy="1569660"/>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Value Proposition</a:t>
            </a:r>
          </a:p>
          <a:p>
            <a:pPr algn="ctr"/>
            <a:r>
              <a:rPr lang="en-US" sz="2400" dirty="0" smtClean="0">
                <a:latin typeface="Arial" pitchFamily="34" charset="0"/>
                <a:cs typeface="Arial" pitchFamily="34" charset="0"/>
              </a:rPr>
              <a:t>(What?)</a:t>
            </a:r>
          </a:p>
          <a:p>
            <a:pPr algn="ctr"/>
            <a:endParaRPr lang="en-US" sz="2400" dirty="0">
              <a:latin typeface="Arial" pitchFamily="34" charset="0"/>
              <a:cs typeface="Arial" pitchFamily="34" charset="0"/>
            </a:endParaRPr>
          </a:p>
        </p:txBody>
      </p:sp>
      <p:sp>
        <p:nvSpPr>
          <p:cNvPr id="12" name="TextBox 11"/>
          <p:cNvSpPr txBox="1"/>
          <p:nvPr/>
        </p:nvSpPr>
        <p:spPr>
          <a:xfrm>
            <a:off x="2270760" y="4019036"/>
            <a:ext cx="2133600" cy="1200329"/>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Supply </a:t>
            </a:r>
          </a:p>
          <a:p>
            <a:pPr algn="ctr"/>
            <a:r>
              <a:rPr lang="en-US" sz="2400" dirty="0" smtClean="0">
                <a:latin typeface="Arial" pitchFamily="34" charset="0"/>
                <a:cs typeface="Arial" pitchFamily="34" charset="0"/>
              </a:rPr>
              <a:t>Chain</a:t>
            </a:r>
          </a:p>
          <a:p>
            <a:pPr algn="ctr"/>
            <a:r>
              <a:rPr lang="en-US" sz="2400" dirty="0" smtClean="0">
                <a:latin typeface="Arial" pitchFamily="34" charset="0"/>
                <a:cs typeface="Arial" pitchFamily="34" charset="0"/>
              </a:rPr>
              <a:t>(How?)</a:t>
            </a:r>
            <a:endParaRPr lang="en-US" sz="2400" dirty="0">
              <a:latin typeface="Arial" pitchFamily="34" charset="0"/>
              <a:cs typeface="Arial" pitchFamily="34" charset="0"/>
            </a:endParaRPr>
          </a:p>
        </p:txBody>
      </p:sp>
      <p:sp>
        <p:nvSpPr>
          <p:cNvPr id="13" name="TextBox 12"/>
          <p:cNvSpPr txBox="1"/>
          <p:nvPr/>
        </p:nvSpPr>
        <p:spPr>
          <a:xfrm>
            <a:off x="2270760" y="5393663"/>
            <a:ext cx="2133600" cy="1200329"/>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Target Customer </a:t>
            </a:r>
          </a:p>
          <a:p>
            <a:pPr algn="ctr"/>
            <a:r>
              <a:rPr lang="en-US" sz="2400" dirty="0" smtClean="0">
                <a:latin typeface="Arial" pitchFamily="34" charset="0"/>
                <a:cs typeface="Arial" pitchFamily="34" charset="0"/>
              </a:rPr>
              <a:t>(Who?</a:t>
            </a:r>
            <a:endParaRPr lang="en-US" sz="2400" dirty="0">
              <a:latin typeface="Arial" pitchFamily="34" charset="0"/>
              <a:cs typeface="Arial" pitchFamily="34" charset="0"/>
            </a:endParaRPr>
          </a:p>
        </p:txBody>
      </p:sp>
      <p:sp>
        <p:nvSpPr>
          <p:cNvPr id="14" name="TextBox 13"/>
          <p:cNvSpPr txBox="1"/>
          <p:nvPr/>
        </p:nvSpPr>
        <p:spPr>
          <a:xfrm>
            <a:off x="4702277" y="5371612"/>
            <a:ext cx="2133600" cy="1200329"/>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Enabling Technologies</a:t>
            </a:r>
          </a:p>
          <a:p>
            <a:pPr algn="ctr"/>
            <a:r>
              <a:rPr lang="en-US" sz="2400" dirty="0" smtClean="0">
                <a:latin typeface="Arial" pitchFamily="34" charset="0"/>
                <a:cs typeface="Arial" pitchFamily="34" charset="0"/>
              </a:rPr>
              <a:t>(Enablers)</a:t>
            </a:r>
            <a:endParaRPr lang="en-US" sz="2400" dirty="0">
              <a:latin typeface="Arial" pitchFamily="34" charset="0"/>
              <a:cs typeface="Arial" pitchFamily="34" charset="0"/>
            </a:endParaRPr>
          </a:p>
        </p:txBody>
      </p:sp>
      <p:sp>
        <p:nvSpPr>
          <p:cNvPr id="15" name="TextBox 14"/>
          <p:cNvSpPr txBox="1"/>
          <p:nvPr/>
        </p:nvSpPr>
        <p:spPr>
          <a:xfrm>
            <a:off x="4702277" y="4006024"/>
            <a:ext cx="2133600" cy="1200329"/>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Process Technologies</a:t>
            </a:r>
          </a:p>
          <a:p>
            <a:pPr algn="ctr"/>
            <a:r>
              <a:rPr lang="en-US" sz="2400" dirty="0" smtClean="0">
                <a:latin typeface="Arial" pitchFamily="34" charset="0"/>
                <a:cs typeface="Arial" pitchFamily="34" charset="0"/>
              </a:rPr>
              <a:t>(Processes)</a:t>
            </a:r>
            <a:endParaRPr lang="en-US" sz="2400" dirty="0">
              <a:latin typeface="Arial" pitchFamily="34" charset="0"/>
              <a:cs typeface="Arial" pitchFamily="34" charset="0"/>
            </a:endParaRPr>
          </a:p>
        </p:txBody>
      </p:sp>
      <p:sp>
        <p:nvSpPr>
          <p:cNvPr id="16" name="TextBox 15"/>
          <p:cNvSpPr txBox="1"/>
          <p:nvPr/>
        </p:nvSpPr>
        <p:spPr>
          <a:xfrm>
            <a:off x="4724400" y="2286000"/>
            <a:ext cx="2133600" cy="1569660"/>
          </a:xfrm>
          <a:prstGeom prst="rect">
            <a:avLst/>
          </a:prstGeom>
          <a:solidFill>
            <a:schemeClr val="bg1"/>
          </a:solidFill>
          <a:ln w="28575">
            <a:solidFill>
              <a:srgbClr val="F79646"/>
            </a:solidFill>
          </a:ln>
        </p:spPr>
        <p:txBody>
          <a:bodyPr wrap="square" rtlCol="0">
            <a:spAutoFit/>
          </a:bodyPr>
          <a:lstStyle/>
          <a:p>
            <a:pPr algn="ctr"/>
            <a:r>
              <a:rPr lang="en-US" sz="2400" dirty="0" smtClean="0">
                <a:latin typeface="Arial" pitchFamily="34" charset="0"/>
                <a:cs typeface="Arial" pitchFamily="34" charset="0"/>
              </a:rPr>
              <a:t>Products and Services</a:t>
            </a:r>
          </a:p>
          <a:p>
            <a:pPr algn="ctr"/>
            <a:r>
              <a:rPr lang="en-US" sz="2400" dirty="0" smtClean="0">
                <a:latin typeface="Arial" pitchFamily="34" charset="0"/>
                <a:cs typeface="Arial" pitchFamily="34" charset="0"/>
              </a:rPr>
              <a:t>(Products)</a:t>
            </a:r>
          </a:p>
          <a:p>
            <a:pPr algn="ctr"/>
            <a:endParaRPr lang="en-US" sz="2400" dirty="0">
              <a:latin typeface="Arial" pitchFamily="34" charset="0"/>
              <a:cs typeface="Arial" pitchFamily="34" charset="0"/>
            </a:endParaRPr>
          </a:p>
        </p:txBody>
      </p:sp>
      <p:sp>
        <p:nvSpPr>
          <p:cNvPr id="17" name="TextBox 16"/>
          <p:cNvSpPr txBox="1"/>
          <p:nvPr/>
        </p:nvSpPr>
        <p:spPr>
          <a:xfrm>
            <a:off x="7010400" y="3419173"/>
            <a:ext cx="2057400" cy="830997"/>
          </a:xfrm>
          <a:prstGeom prst="rect">
            <a:avLst/>
          </a:prstGeom>
          <a:noFill/>
        </p:spPr>
        <p:txBody>
          <a:bodyPr wrap="square" rtlCol="0">
            <a:spAutoFit/>
          </a:bodyPr>
          <a:lstStyle/>
          <a:p>
            <a:r>
              <a:rPr lang="en-US" sz="2400" dirty="0" smtClean="0">
                <a:latin typeface="Arial" pitchFamily="34" charset="0"/>
                <a:cs typeface="Arial" pitchFamily="34" charset="0"/>
              </a:rPr>
              <a:t>Technology</a:t>
            </a:r>
          </a:p>
          <a:p>
            <a:r>
              <a:rPr lang="en-US" sz="2400" dirty="0" smtClean="0">
                <a:latin typeface="Arial" pitchFamily="34" charset="0"/>
                <a:cs typeface="Arial" pitchFamily="34" charset="0"/>
              </a:rPr>
              <a:t>Innovation</a:t>
            </a:r>
          </a:p>
        </p:txBody>
      </p:sp>
      <p:sp>
        <p:nvSpPr>
          <p:cNvPr id="18" name="TextBox 17"/>
          <p:cNvSpPr txBox="1"/>
          <p:nvPr/>
        </p:nvSpPr>
        <p:spPr>
          <a:xfrm>
            <a:off x="0" y="3234506"/>
            <a:ext cx="2057400" cy="1200329"/>
          </a:xfrm>
          <a:prstGeom prst="rect">
            <a:avLst/>
          </a:prstGeom>
          <a:noFill/>
        </p:spPr>
        <p:txBody>
          <a:bodyPr wrap="square" rtlCol="0">
            <a:spAutoFit/>
          </a:bodyPr>
          <a:lstStyle/>
          <a:p>
            <a:pPr algn="r"/>
            <a:r>
              <a:rPr lang="en-US" sz="2400" dirty="0" smtClean="0">
                <a:latin typeface="Arial" pitchFamily="34" charset="0"/>
                <a:cs typeface="Arial" pitchFamily="34" charset="0"/>
              </a:rPr>
              <a:t>Business Model Innovation</a:t>
            </a:r>
          </a:p>
        </p:txBody>
      </p:sp>
      <p:sp>
        <p:nvSpPr>
          <p:cNvPr id="2" name="Slide Number Placeholder 1"/>
          <p:cNvSpPr>
            <a:spLocks noGrp="1"/>
          </p:cNvSpPr>
          <p:nvPr>
            <p:ph type="sldNum" sz="quarter" idx="12"/>
          </p:nvPr>
        </p:nvSpPr>
        <p:spPr/>
        <p:txBody>
          <a:bodyPr/>
          <a:lstStyle/>
          <a:p>
            <a:fld id="{3886C9A7-D5B0-4415-B1B5-82932A135D18}" type="slidenum">
              <a:rPr lang="en-US" smtClean="0"/>
              <a:pPr/>
              <a:t>4</a:t>
            </a:fld>
            <a:endParaRPr lang="en-US" dirty="0"/>
          </a:p>
        </p:txBody>
      </p:sp>
    </p:spTree>
    <p:extLst>
      <p:ext uri="{BB962C8B-B14F-4D97-AF65-F5344CB8AC3E}">
        <p14:creationId xmlns:p14="http://schemas.microsoft.com/office/powerpoint/2010/main" val="429427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29640"/>
            <a:ext cx="8229600" cy="4709160"/>
          </a:xfrm>
        </p:spPr>
        <p:txBody>
          <a:bodyPr/>
          <a:lstStyle/>
          <a:p>
            <a:pPr marL="106362" indent="0">
              <a:buNone/>
            </a:pPr>
            <a:r>
              <a:rPr lang="en-US" dirty="0"/>
              <a:t>The learning activity is about discovering the business model that works. </a:t>
            </a:r>
            <a:endParaRPr lang="en-US" dirty="0" smtClean="0"/>
          </a:p>
          <a:p>
            <a:pPr marL="106362" indent="0">
              <a:buNone/>
            </a:pPr>
            <a:endParaRPr lang="en-US" dirty="0"/>
          </a:p>
          <a:p>
            <a:pPr marL="106362" indent="0">
              <a:buNone/>
            </a:pPr>
            <a:r>
              <a:rPr lang="en-US" dirty="0" smtClean="0"/>
              <a:t>It </a:t>
            </a:r>
            <a:r>
              <a:rPr lang="en-US" dirty="0"/>
              <a:t>uses experiments to learn and craft the solution that will be scaled up. </a:t>
            </a:r>
            <a:endParaRPr lang="en-US" dirty="0" smtClean="0"/>
          </a:p>
          <a:p>
            <a:pPr marL="106362" indent="0">
              <a:buNone/>
            </a:pPr>
            <a:endParaRPr lang="en-US" dirty="0"/>
          </a:p>
          <a:p>
            <a:pPr marL="106362" indent="0">
              <a:buNone/>
            </a:pPr>
            <a:r>
              <a:rPr lang="en-US" dirty="0"/>
              <a:t>Breakthrough innovations can be integrated into existing business units, but often they are spun off as separate companies or new business units.</a:t>
            </a:r>
          </a:p>
        </p:txBody>
      </p:sp>
      <p:sp>
        <p:nvSpPr>
          <p:cNvPr id="4" name="Slide Number Placeholder 3"/>
          <p:cNvSpPr>
            <a:spLocks noGrp="1"/>
          </p:cNvSpPr>
          <p:nvPr>
            <p:ph type="sldNum" sz="quarter" idx="12"/>
          </p:nvPr>
        </p:nvSpPr>
        <p:spPr/>
        <p:txBody>
          <a:bodyPr/>
          <a:lstStyle/>
          <a:p>
            <a:fld id="{3886C9A7-D5B0-4415-B1B5-82932A135D18}" type="slidenum">
              <a:rPr lang="en-US" smtClean="0"/>
              <a:pPr/>
              <a:t>40</a:t>
            </a:fld>
            <a:endParaRPr lang="en-US" dirty="0"/>
          </a:p>
        </p:txBody>
      </p:sp>
    </p:spTree>
    <p:extLst>
      <p:ext uri="{BB962C8B-B14F-4D97-AF65-F5344CB8AC3E}">
        <p14:creationId xmlns:p14="http://schemas.microsoft.com/office/powerpoint/2010/main" val="3952608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6362" indent="0">
              <a:buNone/>
            </a:pPr>
            <a:r>
              <a:rPr lang="en-US" dirty="0" smtClean="0"/>
              <a:t>1) Need to switch from a decision attitude to a design attitude</a:t>
            </a:r>
          </a:p>
          <a:p>
            <a:pPr marL="106362" indent="0">
              <a:buNone/>
            </a:pPr>
            <a:endParaRPr lang="en-US" dirty="0"/>
          </a:p>
          <a:p>
            <a:pPr marL="106362" indent="0">
              <a:buNone/>
            </a:pPr>
            <a:r>
              <a:rPr lang="en-US" dirty="0" smtClean="0"/>
              <a:t>Decision attitude is what is taught in business school—making the best decision among alternatives</a:t>
            </a:r>
          </a:p>
          <a:p>
            <a:pPr marL="106362" indent="0">
              <a:buNone/>
            </a:pPr>
            <a:endParaRPr lang="en-US" dirty="0"/>
          </a:p>
          <a:p>
            <a:pPr marL="106362" indent="0">
              <a:buNone/>
            </a:pPr>
            <a:r>
              <a:rPr lang="en-US" dirty="0" smtClean="0"/>
              <a:t>Design attitude is creating new alternatives for addressing current and future customer needs</a:t>
            </a:r>
            <a:endParaRPr lang="en-US" dirty="0"/>
          </a:p>
        </p:txBody>
      </p:sp>
      <p:sp>
        <p:nvSpPr>
          <p:cNvPr id="4" name="Slide Number Placeholder 3"/>
          <p:cNvSpPr>
            <a:spLocks noGrp="1"/>
          </p:cNvSpPr>
          <p:nvPr>
            <p:ph type="sldNum" sz="quarter" idx="12"/>
          </p:nvPr>
        </p:nvSpPr>
        <p:spPr/>
        <p:txBody>
          <a:bodyPr/>
          <a:lstStyle/>
          <a:p>
            <a:fld id="{3886C9A7-D5B0-4415-B1B5-82932A135D18}" type="slidenum">
              <a:rPr lang="en-US" smtClean="0"/>
              <a:pPr/>
              <a:t>41</a:t>
            </a:fld>
            <a:endParaRPr lang="en-US" dirty="0"/>
          </a:p>
        </p:txBody>
      </p:sp>
      <p:sp>
        <p:nvSpPr>
          <p:cNvPr id="5" name="Rectangle 4"/>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To Do Breakthroughs</a:t>
            </a:r>
            <a:endParaRPr lang="en-US" sz="3000" b="1" dirty="0">
              <a:solidFill>
                <a:srgbClr val="FFFF99"/>
              </a:solidFill>
              <a:latin typeface="Arial" pitchFamily="34" charset="0"/>
              <a:cs typeface="Arial" pitchFamily="34" charset="0"/>
            </a:endParaRPr>
          </a:p>
        </p:txBody>
      </p:sp>
    </p:spTree>
    <p:extLst>
      <p:ext uri="{BB962C8B-B14F-4D97-AF65-F5344CB8AC3E}">
        <p14:creationId xmlns:p14="http://schemas.microsoft.com/office/powerpoint/2010/main" val="3154196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6362" indent="0">
              <a:buNone/>
            </a:pPr>
            <a:r>
              <a:rPr lang="en-US" dirty="0" smtClean="0"/>
              <a:t>2) Need to switch from being product (or goal) driven to solution (or curiosity) driven</a:t>
            </a:r>
          </a:p>
          <a:p>
            <a:pPr marL="106362" indent="0">
              <a:buNone/>
            </a:pPr>
            <a:endParaRPr lang="en-US" dirty="0"/>
          </a:p>
          <a:p>
            <a:pPr marL="106362" indent="0">
              <a:buNone/>
            </a:pPr>
            <a:r>
              <a:rPr lang="en-US" dirty="0" smtClean="0"/>
              <a:t>This doesn’t need to be expensive. Most R&amp;D money is product driven—often by contract.</a:t>
            </a:r>
          </a:p>
          <a:p>
            <a:pPr marL="106362" indent="0">
              <a:buNone/>
            </a:pPr>
            <a:endParaRPr lang="en-US" dirty="0"/>
          </a:p>
          <a:p>
            <a:pPr marL="106362" indent="0">
              <a:buNone/>
            </a:pPr>
            <a:r>
              <a:rPr lang="en-US" dirty="0" smtClean="0"/>
              <a:t>Breakthroughs often come from small groups exploring different approaches</a:t>
            </a:r>
          </a:p>
          <a:p>
            <a:pPr marL="106362" indent="0">
              <a:buNone/>
            </a:pPr>
            <a:endParaRPr lang="en-US" dirty="0"/>
          </a:p>
        </p:txBody>
      </p:sp>
      <p:sp>
        <p:nvSpPr>
          <p:cNvPr id="4" name="Slide Number Placeholder 3"/>
          <p:cNvSpPr>
            <a:spLocks noGrp="1"/>
          </p:cNvSpPr>
          <p:nvPr>
            <p:ph type="sldNum" sz="quarter" idx="12"/>
          </p:nvPr>
        </p:nvSpPr>
        <p:spPr/>
        <p:txBody>
          <a:bodyPr/>
          <a:lstStyle/>
          <a:p>
            <a:fld id="{3886C9A7-D5B0-4415-B1B5-82932A135D18}" type="slidenum">
              <a:rPr lang="en-US" smtClean="0"/>
              <a:pPr/>
              <a:t>42</a:t>
            </a:fld>
            <a:endParaRPr lang="en-US" dirty="0"/>
          </a:p>
        </p:txBody>
      </p:sp>
    </p:spTree>
    <p:extLst>
      <p:ext uri="{BB962C8B-B14F-4D97-AF65-F5344CB8AC3E}">
        <p14:creationId xmlns:p14="http://schemas.microsoft.com/office/powerpoint/2010/main" val="566748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endParaRPr lang="en-US" dirty="0" smtClean="0"/>
          </a:p>
          <a:p>
            <a:pPr marL="106362" indent="0">
              <a:buNone/>
            </a:pPr>
            <a:endParaRPr lang="en-US" dirty="0"/>
          </a:p>
          <a:p>
            <a:pPr marL="106362" indent="0">
              <a:buNone/>
            </a:pPr>
            <a:r>
              <a:rPr lang="en-US" dirty="0" smtClean="0"/>
              <a:t>An </a:t>
            </a:r>
            <a:r>
              <a:rPr lang="en-US" dirty="0"/>
              <a:t>innovative culture constantly focuses on current and future customers, innovative outside organizations, and experiments as learning tools.</a:t>
            </a:r>
          </a:p>
        </p:txBody>
      </p:sp>
      <p:sp>
        <p:nvSpPr>
          <p:cNvPr id="4" name="Slide Number Placeholder 3"/>
          <p:cNvSpPr>
            <a:spLocks noGrp="1"/>
          </p:cNvSpPr>
          <p:nvPr>
            <p:ph type="sldNum" sz="quarter" idx="12"/>
          </p:nvPr>
        </p:nvSpPr>
        <p:spPr/>
        <p:txBody>
          <a:bodyPr/>
          <a:lstStyle/>
          <a:p>
            <a:fld id="{3886C9A7-D5B0-4415-B1B5-82932A135D18}" type="slidenum">
              <a:rPr lang="en-US" smtClean="0"/>
              <a:pPr/>
              <a:t>43</a:t>
            </a:fld>
            <a:endParaRPr lang="en-US" dirty="0"/>
          </a:p>
        </p:txBody>
      </p:sp>
    </p:spTree>
    <p:extLst>
      <p:ext uri="{BB962C8B-B14F-4D97-AF65-F5344CB8AC3E}">
        <p14:creationId xmlns:p14="http://schemas.microsoft.com/office/powerpoint/2010/main" val="1552702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Hard foundations—strategy, incentives, and management systems—are a necessary complement for innovative leaders and cultures. </a:t>
            </a:r>
            <a:endParaRPr lang="en-US" dirty="0" smtClean="0"/>
          </a:p>
          <a:p>
            <a:pPr marL="106362" indent="0">
              <a:buNone/>
            </a:pPr>
            <a:endParaRPr lang="en-US" dirty="0"/>
          </a:p>
          <a:p>
            <a:pPr marL="106362" indent="0">
              <a:buNone/>
            </a:pPr>
            <a:r>
              <a:rPr lang="en-US" dirty="0" smtClean="0"/>
              <a:t>Organizations </a:t>
            </a:r>
            <a:r>
              <a:rPr lang="en-US" dirty="0"/>
              <a:t>that have one without the other will often fail at innovation.</a:t>
            </a:r>
          </a:p>
        </p:txBody>
      </p:sp>
      <p:sp>
        <p:nvSpPr>
          <p:cNvPr id="4" name="Slide Number Placeholder 3"/>
          <p:cNvSpPr>
            <a:spLocks noGrp="1"/>
          </p:cNvSpPr>
          <p:nvPr>
            <p:ph type="sldNum" sz="quarter" idx="12"/>
          </p:nvPr>
        </p:nvSpPr>
        <p:spPr/>
        <p:txBody>
          <a:bodyPr/>
          <a:lstStyle/>
          <a:p>
            <a:fld id="{3886C9A7-D5B0-4415-B1B5-82932A135D18}" type="slidenum">
              <a:rPr lang="en-US" smtClean="0"/>
              <a:pPr/>
              <a:t>44</a:t>
            </a:fld>
            <a:endParaRPr lang="en-US" dirty="0"/>
          </a:p>
        </p:txBody>
      </p:sp>
      <p:sp>
        <p:nvSpPr>
          <p:cNvPr id="5" name="Rectangle 4"/>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Hard Systems</a:t>
            </a:r>
            <a:endParaRPr lang="en-US" sz="3000" b="1" dirty="0">
              <a:solidFill>
                <a:srgbClr val="FFFF99"/>
              </a:solidFill>
              <a:latin typeface="Arial" pitchFamily="34" charset="0"/>
              <a:cs typeface="Arial" pitchFamily="34" charset="0"/>
            </a:endParaRPr>
          </a:p>
        </p:txBody>
      </p:sp>
    </p:spTree>
    <p:extLst>
      <p:ext uri="{BB962C8B-B14F-4D97-AF65-F5344CB8AC3E}">
        <p14:creationId xmlns:p14="http://schemas.microsoft.com/office/powerpoint/2010/main" val="2448979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endParaRPr lang="en-US" dirty="0" smtClean="0"/>
          </a:p>
          <a:p>
            <a:pPr marL="106362" indent="0">
              <a:buNone/>
            </a:pPr>
            <a:endParaRPr lang="en-US" dirty="0"/>
          </a:p>
          <a:p>
            <a:pPr marL="106362" indent="0">
              <a:buNone/>
            </a:pPr>
            <a:r>
              <a:rPr lang="en-US" dirty="0" smtClean="0"/>
              <a:t>Management </a:t>
            </a:r>
            <a:r>
              <a:rPr lang="en-US" dirty="0"/>
              <a:t>systems provide the infrastructure for information and resources to flow to decision makers and innovators.</a:t>
            </a:r>
          </a:p>
        </p:txBody>
      </p:sp>
      <p:sp>
        <p:nvSpPr>
          <p:cNvPr id="4" name="Slide Number Placeholder 3"/>
          <p:cNvSpPr>
            <a:spLocks noGrp="1"/>
          </p:cNvSpPr>
          <p:nvPr>
            <p:ph type="sldNum" sz="quarter" idx="12"/>
          </p:nvPr>
        </p:nvSpPr>
        <p:spPr/>
        <p:txBody>
          <a:bodyPr/>
          <a:lstStyle/>
          <a:p>
            <a:fld id="{3886C9A7-D5B0-4415-B1B5-82932A135D18}" type="slidenum">
              <a:rPr lang="en-US" smtClean="0"/>
              <a:pPr/>
              <a:t>45</a:t>
            </a:fld>
            <a:endParaRPr lang="en-US" dirty="0"/>
          </a:p>
        </p:txBody>
      </p:sp>
    </p:spTree>
    <p:extLst>
      <p:ext uri="{BB962C8B-B14F-4D97-AF65-F5344CB8AC3E}">
        <p14:creationId xmlns:p14="http://schemas.microsoft.com/office/powerpoint/2010/main" val="919100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pPr/>
              <a:t>46</a:t>
            </a:fld>
            <a:endParaRPr lang="en-US" dirty="0"/>
          </a:p>
        </p:txBody>
      </p:sp>
      <p:sp>
        <p:nvSpPr>
          <p:cNvPr id="6" name="Rectangle 5"/>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The Startup Corporation</a:t>
            </a:r>
            <a:endParaRPr lang="en-US" sz="3000" b="1" dirty="0">
              <a:solidFill>
                <a:srgbClr val="FFFF99"/>
              </a:solidFill>
              <a:latin typeface="Arial" pitchFamily="34" charset="0"/>
              <a:cs typeface="Arial" pitchFamily="34" charset="0"/>
            </a:endParaRPr>
          </a:p>
        </p:txBody>
      </p:sp>
      <p:grpSp>
        <p:nvGrpSpPr>
          <p:cNvPr id="15" name="Group 14"/>
          <p:cNvGrpSpPr/>
          <p:nvPr/>
        </p:nvGrpSpPr>
        <p:grpSpPr>
          <a:xfrm>
            <a:off x="558659" y="1447800"/>
            <a:ext cx="8001000" cy="4572000"/>
            <a:chOff x="558659" y="1447800"/>
            <a:chExt cx="8001000" cy="4572000"/>
          </a:xfrm>
        </p:grpSpPr>
        <p:grpSp>
          <p:nvGrpSpPr>
            <p:cNvPr id="7" name="Group 6"/>
            <p:cNvGrpSpPr/>
            <p:nvPr/>
          </p:nvGrpSpPr>
          <p:grpSpPr>
            <a:xfrm>
              <a:off x="558659" y="1447800"/>
              <a:ext cx="8001000" cy="4572000"/>
              <a:chOff x="457200" y="2362200"/>
              <a:chExt cx="7010400" cy="3048000"/>
            </a:xfrm>
          </p:grpSpPr>
          <p:sp>
            <p:nvSpPr>
              <p:cNvPr id="8" name="Oval 4"/>
              <p:cNvSpPr>
                <a:spLocks noChangeArrowheads="1"/>
              </p:cNvSpPr>
              <p:nvPr/>
            </p:nvSpPr>
            <p:spPr bwMode="auto">
              <a:xfrm>
                <a:off x="4343400" y="3200400"/>
                <a:ext cx="31242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Startup Corporation</a:t>
                </a:r>
              </a:p>
            </p:txBody>
          </p:sp>
          <p:grpSp>
            <p:nvGrpSpPr>
              <p:cNvPr id="9" name="Group 8"/>
              <p:cNvGrpSpPr/>
              <p:nvPr/>
            </p:nvGrpSpPr>
            <p:grpSpPr>
              <a:xfrm>
                <a:off x="457200" y="2362200"/>
                <a:ext cx="4278313" cy="3048000"/>
                <a:chOff x="457200" y="2362200"/>
                <a:chExt cx="4278313" cy="3048000"/>
              </a:xfrm>
            </p:grpSpPr>
            <p:sp>
              <p:nvSpPr>
                <p:cNvPr id="10" name="Oval 2"/>
                <p:cNvSpPr>
                  <a:spLocks noChangeArrowheads="1"/>
                </p:cNvSpPr>
                <p:nvPr/>
              </p:nvSpPr>
              <p:spPr bwMode="auto">
                <a:xfrm>
                  <a:off x="457200" y="2362200"/>
                  <a:ext cx="31242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11" name="Oval 3"/>
                <p:cNvSpPr>
                  <a:spLocks noChangeArrowheads="1"/>
                </p:cNvSpPr>
                <p:nvPr/>
              </p:nvSpPr>
              <p:spPr bwMode="auto">
                <a:xfrm>
                  <a:off x="457200" y="4038600"/>
                  <a:ext cx="3162300" cy="1371600"/>
                </a:xfrm>
                <a:prstGeom prst="ellipse">
                  <a:avLst/>
                </a:prstGeom>
                <a:solidFill>
                  <a:schemeClr val="bg1"/>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algn="ctr" eaLnBrk="1" hangingPunct="1">
                    <a:spcBef>
                      <a:spcPct val="0"/>
                    </a:spcBef>
                    <a:buSzTx/>
                    <a:buFontTx/>
                    <a:buNone/>
                  </a:pPr>
                  <a:endParaRPr lang="en-US" altLang="en-US" sz="1800" dirty="0">
                    <a:solidFill>
                      <a:schemeClr val="tx1"/>
                    </a:solidFill>
                    <a:latin typeface="Arial" panose="020B0604020202020204" pitchFamily="34" charset="0"/>
                    <a:cs typeface="Arial" panose="020B0604020202020204" pitchFamily="34" charset="0"/>
                  </a:endParaRPr>
                </a:p>
              </p:txBody>
            </p:sp>
            <p:sp>
              <p:nvSpPr>
                <p:cNvPr id="12" name="Right Arrow 5"/>
                <p:cNvSpPr>
                  <a:spLocks noChangeArrowheads="1"/>
                </p:cNvSpPr>
                <p:nvPr/>
              </p:nvSpPr>
              <p:spPr bwMode="auto">
                <a:xfrm rot="1851868">
                  <a:off x="3603625" y="3009900"/>
                  <a:ext cx="1066800" cy="381000"/>
                </a:xfrm>
                <a:prstGeom prst="rightArrow">
                  <a:avLst>
                    <a:gd name="adj1" fmla="val 50000"/>
                    <a:gd name="adj2" fmla="val 49998"/>
                  </a:avLst>
                </a:prstGeom>
                <a:solidFill>
                  <a:srgbClr val="F79646"/>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schemeClr val="tx1"/>
                    </a:solidFill>
                    <a:latin typeface="Times New Roman" pitchFamily="18" charset="0"/>
                  </a:endParaRPr>
                </a:p>
              </p:txBody>
            </p:sp>
            <p:sp>
              <p:nvSpPr>
                <p:cNvPr id="13" name="Right Arrow 6"/>
                <p:cNvSpPr>
                  <a:spLocks noChangeArrowheads="1"/>
                </p:cNvSpPr>
                <p:nvPr/>
              </p:nvSpPr>
              <p:spPr bwMode="auto">
                <a:xfrm rot="19551868">
                  <a:off x="3668713" y="4533900"/>
                  <a:ext cx="1066800" cy="381000"/>
                </a:xfrm>
                <a:prstGeom prst="rightArrow">
                  <a:avLst>
                    <a:gd name="adj1" fmla="val 50000"/>
                    <a:gd name="adj2" fmla="val 49998"/>
                  </a:avLst>
                </a:prstGeom>
                <a:solidFill>
                  <a:srgbClr val="F79646"/>
                </a:solid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schemeClr val="tx1"/>
                    </a:solidFill>
                    <a:latin typeface="Times New Roman" pitchFamily="18" charset="0"/>
                  </a:endParaRPr>
                </a:p>
              </p:txBody>
            </p:sp>
          </p:grpSp>
        </p:grpSp>
        <p:sp>
          <p:nvSpPr>
            <p:cNvPr id="3" name="TextBox 2"/>
            <p:cNvSpPr txBox="1"/>
            <p:nvPr/>
          </p:nvSpPr>
          <p:spPr>
            <a:xfrm>
              <a:off x="856438" y="4341063"/>
              <a:ext cx="3048000" cy="1200329"/>
            </a:xfrm>
            <a:prstGeom prst="rect">
              <a:avLst/>
            </a:prstGeom>
            <a:noFill/>
            <a:ln>
              <a:noFill/>
            </a:ln>
          </p:spPr>
          <p:txBody>
            <a:bodyPr wrap="square" rtlCol="0">
              <a:spAutoFit/>
            </a:bodyPr>
            <a:lstStyle/>
            <a:p>
              <a:pPr algn="ctr">
                <a:spcBef>
                  <a:spcPct val="0"/>
                </a:spcBef>
              </a:pPr>
              <a:r>
                <a:rPr lang="en-US" altLang="en-US" b="1" dirty="0">
                  <a:latin typeface="Arial" panose="020B0604020202020204" pitchFamily="34" charset="0"/>
                  <a:cs typeface="Arial" panose="020B0604020202020204" pitchFamily="34" charset="0"/>
                </a:rPr>
                <a:t>Resources, </a:t>
              </a:r>
            </a:p>
            <a:p>
              <a:pPr algn="ctr">
                <a:spcBef>
                  <a:spcPct val="0"/>
                </a:spcBef>
              </a:pPr>
              <a:r>
                <a:rPr lang="en-US" altLang="en-US" b="1" dirty="0">
                  <a:latin typeface="Arial" panose="020B0604020202020204" pitchFamily="34" charset="0"/>
                  <a:cs typeface="Arial" panose="020B0604020202020204" pitchFamily="34" charset="0"/>
                </a:rPr>
                <a:t>Networks, </a:t>
              </a:r>
            </a:p>
            <a:p>
              <a:pPr algn="ctr">
                <a:spcBef>
                  <a:spcPct val="0"/>
                </a:spcBef>
              </a:pPr>
              <a:r>
                <a:rPr lang="en-US" altLang="en-US" b="1" dirty="0">
                  <a:latin typeface="Arial" panose="020B0604020202020204" pitchFamily="34" charset="0"/>
                  <a:cs typeface="Arial" panose="020B0604020202020204" pitchFamily="34" charset="0"/>
                </a:rPr>
                <a:t> and Ability to Execute</a:t>
              </a:r>
            </a:p>
            <a:p>
              <a:pPr algn="ctr">
                <a:spcBef>
                  <a:spcPct val="0"/>
                </a:spcBef>
              </a:pPr>
              <a:r>
                <a:rPr lang="en-US" altLang="en-US" b="1" dirty="0">
                  <a:latin typeface="Arial" panose="020B0604020202020204" pitchFamily="34" charset="0"/>
                  <a:cs typeface="Arial" panose="020B0604020202020204" pitchFamily="34" charset="0"/>
                </a:rPr>
                <a:t>of Established Companies</a:t>
              </a:r>
            </a:p>
          </p:txBody>
        </p:sp>
        <p:sp>
          <p:nvSpPr>
            <p:cNvPr id="14" name="TextBox 13"/>
            <p:cNvSpPr txBox="1"/>
            <p:nvPr/>
          </p:nvSpPr>
          <p:spPr>
            <a:xfrm>
              <a:off x="817490" y="2153334"/>
              <a:ext cx="3048000" cy="646331"/>
            </a:xfrm>
            <a:prstGeom prst="rect">
              <a:avLst/>
            </a:prstGeom>
            <a:noFill/>
            <a:ln>
              <a:noFill/>
            </a:ln>
          </p:spPr>
          <p:txBody>
            <a:bodyPr wrap="square" rtlCol="0">
              <a:spAutoFit/>
            </a:bodyPr>
            <a:lstStyle/>
            <a:p>
              <a:pPr algn="ctr">
                <a:spcBef>
                  <a:spcPct val="0"/>
                </a:spcBef>
              </a:pPr>
              <a:r>
                <a:rPr lang="en-US" altLang="en-US" b="1" dirty="0" smtClean="0">
                  <a:latin typeface="Arial" panose="020B0604020202020204" pitchFamily="34" charset="0"/>
                  <a:cs typeface="Arial" panose="020B0604020202020204" pitchFamily="34" charset="0"/>
                </a:rPr>
                <a:t>Strengths of Startups to Innovate</a:t>
              </a:r>
              <a:endParaRPr lang="en-US" alt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96672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886C9A7-D5B0-4415-B1B5-82932A135D18}" type="slidenum">
              <a:rPr lang="en-US" smtClean="0"/>
              <a:pPr/>
              <a:t>47</a:t>
            </a:fld>
            <a:endParaRPr lang="en-US" dirty="0"/>
          </a:p>
        </p:txBody>
      </p:sp>
    </p:spTree>
    <p:extLst>
      <p:ext uri="{BB962C8B-B14F-4D97-AF65-F5344CB8AC3E}">
        <p14:creationId xmlns:p14="http://schemas.microsoft.com/office/powerpoint/2010/main" val="494575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57200" y="1573213"/>
          <a:ext cx="8229600" cy="741680"/>
        </p:xfrm>
        <a:graphic>
          <a:graphicData uri="http://schemas.openxmlformats.org/drawingml/2006/table">
            <a:tbl>
              <a:tblPr firstRow="1" bandRow="1">
                <a:tableStyleId>{2D5ABB26-0587-4C30-8999-92F81FD0307C}</a:tableStyleId>
              </a:tblPr>
              <a:tblGrid>
                <a:gridCol w="4114800"/>
                <a:gridCol w="4114800"/>
              </a:tblGrid>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48</a:t>
            </a:fld>
            <a:endParaRPr lang="en-US" dirty="0">
              <a:solidFill>
                <a:srgbClr val="17365D">
                  <a:lumMod val="40000"/>
                  <a:lumOff val="60000"/>
                </a:srgbClr>
              </a:solidFill>
            </a:endParaRPr>
          </a:p>
        </p:txBody>
      </p:sp>
      <p:sp>
        <p:nvSpPr>
          <p:cNvPr id="7" name="Rectangle 6"/>
          <p:cNvSpPr/>
          <p:nvPr/>
        </p:nvSpPr>
        <p:spPr>
          <a:xfrm>
            <a:off x="-12841" y="199104"/>
            <a:ext cx="9144000" cy="1015663"/>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Comparing incremental and breakthrough innovation</a:t>
            </a:r>
            <a:endParaRPr lang="en-US" sz="3000" b="1" dirty="0">
              <a:solidFill>
                <a:srgbClr val="FFFF99"/>
              </a:solidFill>
              <a:latin typeface="Arial" pitchFamily="34" charset="0"/>
              <a:cs typeface="Arial" pitchFamily="34" charset="0"/>
            </a:endParaRPr>
          </a:p>
        </p:txBody>
      </p:sp>
      <p:graphicFrame>
        <p:nvGraphicFramePr>
          <p:cNvPr id="9" name="Table 8"/>
          <p:cNvGraphicFramePr>
            <a:graphicFrameLocks noGrp="1"/>
          </p:cNvGraphicFramePr>
          <p:nvPr>
            <p:extLst/>
          </p:nvPr>
        </p:nvGraphicFramePr>
        <p:xfrm>
          <a:off x="381000" y="1397001"/>
          <a:ext cx="8305800" cy="4851397"/>
        </p:xfrm>
        <a:graphic>
          <a:graphicData uri="http://schemas.openxmlformats.org/drawingml/2006/table">
            <a:tbl>
              <a:tblPr firstRow="1" bandRow="1">
                <a:tableStyleId>{2D5ABB26-0587-4C30-8999-92F81FD0307C}</a:tableStyleId>
              </a:tblPr>
              <a:tblGrid>
                <a:gridCol w="4152900"/>
                <a:gridCol w="4152900"/>
              </a:tblGrid>
              <a:tr h="476651">
                <a:tc>
                  <a:txBody>
                    <a:bodyPr/>
                    <a:lstStyle/>
                    <a:p>
                      <a:pPr algn="ctr"/>
                      <a:r>
                        <a:rPr lang="en-US" b="1" dirty="0" smtClean="0">
                          <a:latin typeface="Arial" panose="020B0604020202020204" pitchFamily="34" charset="0"/>
                          <a:cs typeface="Arial" panose="020B0604020202020204" pitchFamily="34" charset="0"/>
                        </a:rPr>
                        <a:t>Breakthrough innovation</a:t>
                      </a:r>
                      <a:endParaRPr lang="en-US"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b="1" dirty="0" smtClean="0">
                          <a:latin typeface="Arial" panose="020B0604020202020204" pitchFamily="34" charset="0"/>
                          <a:cs typeface="Arial" panose="020B0604020202020204" pitchFamily="34" charset="0"/>
                        </a:rPr>
                        <a:t>Incremental</a:t>
                      </a:r>
                      <a:r>
                        <a:rPr lang="en-US" b="1" baseline="0" dirty="0" smtClean="0">
                          <a:latin typeface="Arial" panose="020B0604020202020204" pitchFamily="34" charset="0"/>
                          <a:cs typeface="Arial" panose="020B0604020202020204" pitchFamily="34" charset="0"/>
                        </a:rPr>
                        <a:t> innovation</a:t>
                      </a:r>
                      <a:endParaRPr lang="en-US" b="1" dirty="0">
                        <a:solidFill>
                          <a:schemeClr val="tx1"/>
                        </a:solidFill>
                        <a:latin typeface="Arial" panose="020B0604020202020204" pitchFamily="34" charset="0"/>
                        <a:cs typeface="Arial" panose="020B0604020202020204" pitchFamily="34" charset="0"/>
                      </a:endParaRPr>
                    </a:p>
                  </a:txBody>
                  <a:tcPr/>
                </a:tc>
              </a:tr>
              <a:tr h="822714">
                <a:tc>
                  <a:txBody>
                    <a:bodyPr/>
                    <a:lstStyle/>
                    <a:p>
                      <a:r>
                        <a:rPr lang="en-US" dirty="0" smtClean="0">
                          <a:latin typeface="Arial" panose="020B0604020202020204" pitchFamily="34" charset="0"/>
                          <a:cs typeface="Arial" panose="020B0604020202020204" pitchFamily="34" charset="0"/>
                        </a:rPr>
                        <a:t>Combine</a:t>
                      </a:r>
                      <a:r>
                        <a:rPr lang="en-US" baseline="0" dirty="0" smtClean="0">
                          <a:latin typeface="Arial" panose="020B0604020202020204" pitchFamily="34" charset="0"/>
                          <a:cs typeface="Arial" panose="020B0604020202020204" pitchFamily="34" charset="0"/>
                        </a:rPr>
                        <a:t> talent for discovery and execution</a:t>
                      </a:r>
                      <a:endParaRPr lang="en-US" baseline="0" dirty="0" smtClean="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Talent with strong weight on execution</a:t>
                      </a:r>
                      <a:endParaRPr lang="en-US" dirty="0">
                        <a:solidFill>
                          <a:schemeClr val="tx1"/>
                        </a:solidFill>
                        <a:latin typeface="Arial" panose="020B0604020202020204" pitchFamily="34" charset="0"/>
                        <a:cs typeface="Arial" panose="020B0604020202020204" pitchFamily="34" charset="0"/>
                      </a:endParaRPr>
                    </a:p>
                  </a:txBody>
                  <a:tcPr/>
                </a:tc>
              </a:tr>
              <a:tr h="822714">
                <a:tc>
                  <a:txBody>
                    <a:bodyPr/>
                    <a:lstStyle/>
                    <a:p>
                      <a:r>
                        <a:rPr lang="en-US" dirty="0" smtClean="0">
                          <a:latin typeface="Arial" panose="020B0604020202020204" pitchFamily="34" charset="0"/>
                          <a:cs typeface="Arial" panose="020B0604020202020204" pitchFamily="34" charset="0"/>
                        </a:rPr>
                        <a:t>Funding from separate budget</a:t>
                      </a:r>
                    </a:p>
                  </a:txBody>
                  <a:tcPr/>
                </a:tc>
                <a:tc>
                  <a:txBody>
                    <a:bodyPr/>
                    <a:lstStyle/>
                    <a:p>
                      <a:r>
                        <a:rPr lang="en-US" dirty="0" smtClean="0">
                          <a:latin typeface="Arial" panose="020B0604020202020204" pitchFamily="34" charset="0"/>
                          <a:cs typeface="Arial" panose="020B0604020202020204" pitchFamily="34" charset="0"/>
                        </a:rPr>
                        <a:t>Funding from business units</a:t>
                      </a:r>
                      <a:endParaRPr lang="en-US" dirty="0">
                        <a:solidFill>
                          <a:schemeClr val="tx1"/>
                        </a:solidFill>
                        <a:latin typeface="Arial" panose="020B0604020202020204" pitchFamily="34" charset="0"/>
                        <a:cs typeface="Arial" panose="020B0604020202020204" pitchFamily="34" charset="0"/>
                      </a:endParaRPr>
                    </a:p>
                  </a:txBody>
                  <a:tcPr/>
                </a:tc>
              </a:tr>
              <a:tr h="476651">
                <a:tc>
                  <a:txBody>
                    <a:bodyPr/>
                    <a:lstStyle/>
                    <a:p>
                      <a:r>
                        <a:rPr lang="en-US" dirty="0" smtClean="0">
                          <a:latin typeface="Arial" panose="020B0604020202020204" pitchFamily="34" charset="0"/>
                          <a:cs typeface="Arial" panose="020B0604020202020204" pitchFamily="34" charset="0"/>
                        </a:rPr>
                        <a:t>Staged funding</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Funding based on budgets</a:t>
                      </a:r>
                      <a:endParaRPr lang="en-US" dirty="0">
                        <a:solidFill>
                          <a:schemeClr val="tx1"/>
                        </a:solidFill>
                        <a:latin typeface="Arial" panose="020B0604020202020204" pitchFamily="34" charset="0"/>
                        <a:cs typeface="Arial" panose="020B0604020202020204" pitchFamily="34" charset="0"/>
                      </a:endParaRPr>
                    </a:p>
                  </a:txBody>
                  <a:tcPr/>
                </a:tc>
              </a:tr>
              <a:tr h="476651">
                <a:tc>
                  <a:txBody>
                    <a:bodyPr/>
                    <a:lstStyle/>
                    <a:p>
                      <a:r>
                        <a:rPr lang="en-US" dirty="0" smtClean="0">
                          <a:latin typeface="Arial" panose="020B0604020202020204" pitchFamily="34" charset="0"/>
                          <a:cs typeface="Arial" panose="020B0604020202020204" pitchFamily="34" charset="0"/>
                        </a:rPr>
                        <a:t>Low chance</a:t>
                      </a:r>
                      <a:r>
                        <a:rPr lang="en-US" baseline="0" dirty="0" smtClean="0">
                          <a:latin typeface="Arial" panose="020B0604020202020204" pitchFamily="34" charset="0"/>
                          <a:cs typeface="Arial" panose="020B0604020202020204" pitchFamily="34" charset="0"/>
                        </a:rPr>
                        <a:t> of success</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Larger chance of success</a:t>
                      </a:r>
                      <a:endParaRPr lang="en-US" dirty="0">
                        <a:solidFill>
                          <a:schemeClr val="tx1"/>
                        </a:solidFill>
                        <a:latin typeface="Arial" panose="020B0604020202020204" pitchFamily="34" charset="0"/>
                        <a:cs typeface="Arial" panose="020B0604020202020204" pitchFamily="34" charset="0"/>
                      </a:endParaRPr>
                    </a:p>
                  </a:txBody>
                  <a:tcPr/>
                </a:tc>
              </a:tr>
              <a:tr h="822714">
                <a:tc>
                  <a:txBody>
                    <a:bodyPr/>
                    <a:lstStyle/>
                    <a:p>
                      <a:r>
                        <a:rPr lang="en-US" dirty="0" smtClean="0">
                          <a:latin typeface="Arial" panose="020B0604020202020204" pitchFamily="34" charset="0"/>
                          <a:cs typeface="Arial" panose="020B0604020202020204" pitchFamily="34" charset="0"/>
                        </a:rPr>
                        <a:t>Large</a:t>
                      </a:r>
                      <a:r>
                        <a:rPr lang="en-US" baseline="0" dirty="0" smtClean="0">
                          <a:latin typeface="Arial" panose="020B0604020202020204" pitchFamily="34" charset="0"/>
                          <a:cs typeface="Arial" panose="020B0604020202020204" pitchFamily="34" charset="0"/>
                        </a:rPr>
                        <a:t> returns on investments</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Lower</a:t>
                      </a:r>
                      <a:r>
                        <a:rPr lang="en-US" baseline="0" dirty="0" smtClean="0">
                          <a:latin typeface="Arial" panose="020B0604020202020204" pitchFamily="34" charset="0"/>
                          <a:cs typeface="Arial" panose="020B0604020202020204" pitchFamily="34" charset="0"/>
                        </a:rPr>
                        <a:t> returns on investment</a:t>
                      </a:r>
                      <a:endParaRPr lang="en-US" dirty="0">
                        <a:solidFill>
                          <a:schemeClr val="tx1"/>
                        </a:solidFill>
                        <a:latin typeface="Arial" panose="020B0604020202020204" pitchFamily="34" charset="0"/>
                        <a:cs typeface="Arial" panose="020B0604020202020204" pitchFamily="34" charset="0"/>
                      </a:endParaRPr>
                    </a:p>
                  </a:txBody>
                  <a:tcPr/>
                </a:tc>
              </a:tr>
              <a:tr h="476651">
                <a:tc>
                  <a:txBody>
                    <a:bodyPr/>
                    <a:lstStyle/>
                    <a:p>
                      <a:r>
                        <a:rPr lang="en-US" dirty="0" smtClean="0">
                          <a:latin typeface="Arial" panose="020B0604020202020204" pitchFamily="34" charset="0"/>
                          <a:cs typeface="Arial" panose="020B0604020202020204" pitchFamily="34" charset="0"/>
                        </a:rPr>
                        <a:t>Discovery</a:t>
                      </a:r>
                      <a:r>
                        <a:rPr lang="en-US" baseline="0" dirty="0" smtClean="0">
                          <a:latin typeface="Arial" panose="020B0604020202020204" pitchFamily="34" charset="0"/>
                          <a:cs typeface="Arial" panose="020B0604020202020204" pitchFamily="34" charset="0"/>
                        </a:rPr>
                        <a:t> driven</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Execution driven</a:t>
                      </a:r>
                      <a:endParaRPr lang="en-US" dirty="0">
                        <a:solidFill>
                          <a:schemeClr val="tx1"/>
                        </a:solidFill>
                        <a:latin typeface="Arial" panose="020B0604020202020204" pitchFamily="34" charset="0"/>
                        <a:cs typeface="Arial" panose="020B0604020202020204" pitchFamily="34" charset="0"/>
                      </a:endParaRPr>
                    </a:p>
                  </a:txBody>
                  <a:tcPr/>
                </a:tc>
              </a:tr>
              <a:tr h="476651">
                <a:tc>
                  <a:txBody>
                    <a:bodyPr/>
                    <a:lstStyle/>
                    <a:p>
                      <a:r>
                        <a:rPr lang="en-US" dirty="0" smtClean="0">
                          <a:latin typeface="Arial" panose="020B0604020202020204" pitchFamily="34" charset="0"/>
                          <a:cs typeface="Arial" panose="020B0604020202020204" pitchFamily="34" charset="0"/>
                        </a:rPr>
                        <a:t>Qualitative assessment</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Financial metrics</a:t>
                      </a:r>
                      <a:endParaRPr lang="en-US"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127027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90160"/>
          </a:xfrm>
        </p:spPr>
        <p:txBody>
          <a:bodyPr>
            <a:normAutofit lnSpcReduction="10000"/>
          </a:bodyPr>
          <a:lstStyle/>
          <a:p>
            <a:pPr>
              <a:buClr>
                <a:srgbClr val="F79646"/>
              </a:buClr>
            </a:pPr>
            <a:r>
              <a:rPr lang="en-US" dirty="0" smtClean="0">
                <a:solidFill>
                  <a:srgbClr val="F79646"/>
                </a:solidFill>
              </a:rPr>
              <a:t>Continuous progress </a:t>
            </a:r>
            <a:r>
              <a:rPr lang="en-US" dirty="0" smtClean="0"/>
              <a:t>involves planning and incremental goal setting, top down demands induces people to innovate to meet targets.</a:t>
            </a:r>
          </a:p>
          <a:p>
            <a:pPr>
              <a:buClr>
                <a:srgbClr val="F79646"/>
              </a:buClr>
            </a:pPr>
            <a:r>
              <a:rPr lang="en-US" dirty="0" smtClean="0">
                <a:solidFill>
                  <a:srgbClr val="F79646"/>
                </a:solidFill>
              </a:rPr>
              <a:t>Emergent improvements </a:t>
            </a:r>
            <a:r>
              <a:rPr lang="en-US" dirty="0" smtClean="0"/>
              <a:t>result from structured processes to stimulate and capture incremental ideas throughout the organization.</a:t>
            </a:r>
          </a:p>
          <a:p>
            <a:pPr>
              <a:buClr>
                <a:srgbClr val="F79646"/>
              </a:buClr>
            </a:pPr>
            <a:r>
              <a:rPr lang="en-US" dirty="0" smtClean="0">
                <a:solidFill>
                  <a:srgbClr val="F79646"/>
                </a:solidFill>
              </a:rPr>
              <a:t>Strategic bets </a:t>
            </a:r>
            <a:r>
              <a:rPr lang="en-US" dirty="0" smtClean="0"/>
              <a:t>are breakthroughs that depend on a leader’s vision and an organization’s ability to execute.</a:t>
            </a:r>
          </a:p>
          <a:p>
            <a:pPr>
              <a:buClr>
                <a:srgbClr val="F79646"/>
              </a:buClr>
            </a:pPr>
            <a:r>
              <a:rPr lang="en-US" dirty="0" smtClean="0">
                <a:solidFill>
                  <a:srgbClr val="F79646"/>
                </a:solidFill>
              </a:rPr>
              <a:t>Strategic discoveries </a:t>
            </a:r>
            <a:r>
              <a:rPr lang="en-US" dirty="0" smtClean="0"/>
              <a:t>are breakthroughs that result from harnessing the collective genius of the organization and its networks.</a:t>
            </a:r>
          </a:p>
          <a:p>
            <a:endParaRPr lang="en-US" dirty="0"/>
          </a:p>
        </p:txBody>
      </p:sp>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49</a:t>
            </a:fld>
            <a:endParaRPr lang="en-US" dirty="0">
              <a:solidFill>
                <a:srgbClr val="17365D">
                  <a:lumMod val="40000"/>
                  <a:lumOff val="60000"/>
                </a:srgbClr>
              </a:solidFill>
            </a:endParaRPr>
          </a:p>
        </p:txBody>
      </p:sp>
      <p:sp>
        <p:nvSpPr>
          <p:cNvPr id="5" name="Rectangle 4"/>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Comparing Innovation Management Approaches</a:t>
            </a:r>
            <a:endParaRPr lang="en-US" sz="3000" b="1" dirty="0">
              <a:solidFill>
                <a:srgbClr val="FFFF99"/>
              </a:solidFill>
              <a:latin typeface="Arial" pitchFamily="34" charset="0"/>
              <a:cs typeface="Arial" pitchFamily="34" charset="0"/>
            </a:endParaRPr>
          </a:p>
        </p:txBody>
      </p:sp>
    </p:spTree>
    <p:extLst>
      <p:ext uri="{BB962C8B-B14F-4D97-AF65-F5344CB8AC3E}">
        <p14:creationId xmlns:p14="http://schemas.microsoft.com/office/powerpoint/2010/main" val="256284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819400"/>
            <a:ext cx="82296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So, why do successful companies so often get left behind?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886C9A7-D5B0-4415-B1B5-82932A135D18}" type="slidenum">
              <a:rPr lang="en-US" smtClean="0"/>
              <a:pPr/>
              <a:t>5</a:t>
            </a:fld>
            <a:endParaRPr lang="en-US" dirty="0"/>
          </a:p>
        </p:txBody>
      </p:sp>
    </p:spTree>
    <p:extLst>
      <p:ext uri="{BB962C8B-B14F-4D97-AF65-F5344CB8AC3E}">
        <p14:creationId xmlns:p14="http://schemas.microsoft.com/office/powerpoint/2010/main" val="181506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50</a:t>
            </a:fld>
            <a:endParaRPr lang="en-US" dirty="0">
              <a:solidFill>
                <a:srgbClr val="17365D">
                  <a:lumMod val="40000"/>
                  <a:lumOff val="60000"/>
                </a:srgbClr>
              </a:solidFill>
            </a:endParaRPr>
          </a:p>
        </p:txBody>
      </p:sp>
      <p:sp>
        <p:nvSpPr>
          <p:cNvPr id="6" name="Rectangle 5"/>
          <p:cNvSpPr/>
          <p:nvPr/>
        </p:nvSpPr>
        <p:spPr>
          <a:xfrm>
            <a:off x="-12841" y="199104"/>
            <a:ext cx="9144000" cy="1015663"/>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Established Companies versus Startup Investment Management</a:t>
            </a:r>
            <a:endParaRPr lang="en-US" sz="3000" b="1" dirty="0">
              <a:solidFill>
                <a:srgbClr val="FFFF99"/>
              </a:solidFill>
              <a:latin typeface="Arial" pitchFamily="34" charset="0"/>
              <a:cs typeface="Arial" pitchFamily="34" charset="0"/>
            </a:endParaRPr>
          </a:p>
        </p:txBody>
      </p:sp>
      <p:grpSp>
        <p:nvGrpSpPr>
          <p:cNvPr id="54" name="Group 53"/>
          <p:cNvGrpSpPr/>
          <p:nvPr/>
        </p:nvGrpSpPr>
        <p:grpSpPr>
          <a:xfrm>
            <a:off x="495325" y="1661804"/>
            <a:ext cx="8305800" cy="4738995"/>
            <a:chOff x="871538" y="1524000"/>
            <a:chExt cx="7281862" cy="4876800"/>
          </a:xfrm>
          <a:solidFill>
            <a:schemeClr val="bg1">
              <a:lumMod val="95000"/>
              <a:lumOff val="5000"/>
            </a:schemeClr>
          </a:solidFill>
        </p:grpSpPr>
        <p:grpSp>
          <p:nvGrpSpPr>
            <p:cNvPr id="55" name="Group 54"/>
            <p:cNvGrpSpPr/>
            <p:nvPr/>
          </p:nvGrpSpPr>
          <p:grpSpPr>
            <a:xfrm>
              <a:off x="871538" y="1524000"/>
              <a:ext cx="7281862" cy="4876800"/>
              <a:chOff x="871538" y="1524000"/>
              <a:chExt cx="7281862" cy="4876800"/>
            </a:xfrm>
            <a:grpFill/>
          </p:grpSpPr>
          <p:sp>
            <p:nvSpPr>
              <p:cNvPr id="62" name="Rounded Rectangle 32"/>
              <p:cNvSpPr>
                <a:spLocks noChangeArrowheads="1"/>
              </p:cNvSpPr>
              <p:nvPr/>
            </p:nvSpPr>
            <p:spPr bwMode="auto">
              <a:xfrm>
                <a:off x="871538" y="4191000"/>
                <a:ext cx="7239000" cy="2209800"/>
              </a:xfrm>
              <a:prstGeom prst="roundRect">
                <a:avLst>
                  <a:gd name="adj" fmla="val 16667"/>
                </a:avLst>
              </a:prstGeom>
              <a:grp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prstClr val="white"/>
                  </a:solidFill>
                  <a:latin typeface="Times New Roman" pitchFamily="18" charset="0"/>
                </a:endParaRPr>
              </a:p>
            </p:txBody>
          </p:sp>
          <p:sp>
            <p:nvSpPr>
              <p:cNvPr id="63" name="Rounded Rectangle 31"/>
              <p:cNvSpPr>
                <a:spLocks noChangeArrowheads="1"/>
              </p:cNvSpPr>
              <p:nvPr/>
            </p:nvSpPr>
            <p:spPr bwMode="auto">
              <a:xfrm>
                <a:off x="914400" y="1524000"/>
                <a:ext cx="7239000" cy="2209800"/>
              </a:xfrm>
              <a:prstGeom prst="roundRect">
                <a:avLst>
                  <a:gd name="adj" fmla="val 16667"/>
                </a:avLst>
              </a:prstGeom>
              <a:grpFill/>
              <a:ln w="28575" algn="ctr">
                <a:solidFill>
                  <a:srgbClr val="F79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endParaRPr lang="en-US" altLang="en-US" dirty="0">
                  <a:solidFill>
                    <a:prstClr val="white"/>
                  </a:solidFill>
                  <a:latin typeface="Times New Roman" pitchFamily="18" charset="0"/>
                </a:endParaRPr>
              </a:p>
            </p:txBody>
          </p:sp>
        </p:grpSp>
        <p:cxnSp>
          <p:nvCxnSpPr>
            <p:cNvPr id="56" name="Straight Arrow Connector 3"/>
            <p:cNvCxnSpPr>
              <a:cxnSpLocks noChangeShapeType="1"/>
            </p:cNvCxnSpPr>
            <p:nvPr/>
          </p:nvCxnSpPr>
          <p:spPr bwMode="auto">
            <a:xfrm>
              <a:off x="2743200" y="2743200"/>
              <a:ext cx="5029200" cy="0"/>
            </a:xfrm>
            <a:prstGeom prst="straightConnector1">
              <a:avLst/>
            </a:prstGeom>
            <a:grp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6"/>
            <p:cNvCxnSpPr>
              <a:cxnSpLocks noChangeShapeType="1"/>
            </p:cNvCxnSpPr>
            <p:nvPr/>
          </p:nvCxnSpPr>
          <p:spPr bwMode="auto">
            <a:xfrm>
              <a:off x="2438400" y="2133600"/>
              <a:ext cx="0" cy="1295400"/>
            </a:xfrm>
            <a:prstGeom prst="straightConnector1">
              <a:avLst/>
            </a:prstGeom>
            <a:grpFill/>
            <a:ln w="2857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9"/>
            <p:cNvSpPr txBox="1">
              <a:spLocks noChangeArrowheads="1"/>
            </p:cNvSpPr>
            <p:nvPr/>
          </p:nvSpPr>
          <p:spPr bwMode="auto">
            <a:xfrm>
              <a:off x="1371600" y="2281238"/>
              <a:ext cx="801823" cy="461665"/>
            </a:xfrm>
            <a:prstGeom prst="rect">
              <a:avLst/>
            </a:prstGeom>
            <a:grpFill/>
            <a:ln w="28575">
              <a:noFill/>
              <a:miter lim="800000"/>
              <a:headEnd/>
              <a:tailEnd/>
            </a:ln>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dirty="0">
                  <a:solidFill>
                    <a:srgbClr val="FFFFFF"/>
                  </a:solidFill>
                  <a:latin typeface="Arial" panose="020B0604020202020204" pitchFamily="34" charset="0"/>
                  <a:cs typeface="Arial" panose="020B0604020202020204" pitchFamily="34" charset="0"/>
                </a:rPr>
                <a:t>Plan</a:t>
              </a:r>
            </a:p>
          </p:txBody>
        </p:sp>
        <p:sp>
          <p:nvSpPr>
            <p:cNvPr id="59" name="TextBox 10"/>
            <p:cNvSpPr txBox="1">
              <a:spLocks noChangeArrowheads="1"/>
            </p:cNvSpPr>
            <p:nvPr/>
          </p:nvSpPr>
          <p:spPr bwMode="auto">
            <a:xfrm>
              <a:off x="3733800" y="2162176"/>
              <a:ext cx="1622560" cy="461665"/>
            </a:xfrm>
            <a:prstGeom prst="rect">
              <a:avLst/>
            </a:prstGeom>
            <a:grpFill/>
            <a:ln w="28575">
              <a:noFill/>
              <a:miter lim="800000"/>
              <a:headEnd/>
              <a:tailEnd/>
            </a:ln>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dirty="0">
                  <a:solidFill>
                    <a:srgbClr val="FFFFFF"/>
                  </a:solidFill>
                  <a:latin typeface="Arial" panose="020B0604020202020204" pitchFamily="34" charset="0"/>
                  <a:cs typeface="Arial" panose="020B0604020202020204" pitchFamily="34" charset="0"/>
                </a:rPr>
                <a:t>Implement</a:t>
              </a:r>
            </a:p>
          </p:txBody>
        </p:sp>
        <p:sp>
          <p:nvSpPr>
            <p:cNvPr id="60" name="TextBox 11"/>
            <p:cNvSpPr txBox="1">
              <a:spLocks noChangeArrowheads="1"/>
            </p:cNvSpPr>
            <p:nvPr/>
          </p:nvSpPr>
          <p:spPr bwMode="auto">
            <a:xfrm>
              <a:off x="1495425" y="1661805"/>
              <a:ext cx="2103461" cy="461665"/>
            </a:xfrm>
            <a:prstGeom prst="rect">
              <a:avLst/>
            </a:prstGeom>
            <a:grpFill/>
            <a:ln w="28575">
              <a:noFill/>
              <a:miter lim="800000"/>
              <a:headEnd/>
              <a:tailEnd/>
            </a:ln>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dirty="0">
                  <a:solidFill>
                    <a:srgbClr val="FFFFFF"/>
                  </a:solidFill>
                  <a:latin typeface="Arial" panose="020B0604020202020204" pitchFamily="34" charset="0"/>
                  <a:cs typeface="Arial" panose="020B0604020202020204" pitchFamily="34" charset="0"/>
                </a:rPr>
                <a:t>Business</a:t>
              </a:r>
              <a:r>
                <a:rPr lang="en-US" altLang="en-US" dirty="0">
                  <a:solidFill>
                    <a:prstClr val="black"/>
                  </a:solidFill>
                  <a:latin typeface="Arial" panose="020B0604020202020204" pitchFamily="34" charset="0"/>
                  <a:cs typeface="Arial" panose="020B0604020202020204" pitchFamily="34" charset="0"/>
                </a:rPr>
                <a:t> </a:t>
              </a:r>
              <a:r>
                <a:rPr lang="en-US" altLang="en-US" dirty="0">
                  <a:solidFill>
                    <a:srgbClr val="FFFFFF"/>
                  </a:solidFill>
                  <a:latin typeface="Arial" panose="020B0604020202020204" pitchFamily="34" charset="0"/>
                  <a:cs typeface="Arial" panose="020B0604020202020204" pitchFamily="34" charset="0"/>
                </a:rPr>
                <a:t>plan</a:t>
              </a:r>
            </a:p>
          </p:txBody>
        </p:sp>
        <p:sp>
          <p:nvSpPr>
            <p:cNvPr id="61" name="TextBox 12"/>
            <p:cNvSpPr txBox="1">
              <a:spLocks noChangeArrowheads="1"/>
            </p:cNvSpPr>
            <p:nvPr/>
          </p:nvSpPr>
          <p:spPr bwMode="auto">
            <a:xfrm>
              <a:off x="2819400" y="2166937"/>
              <a:ext cx="886781" cy="461665"/>
            </a:xfrm>
            <a:prstGeom prst="rect">
              <a:avLst/>
            </a:prstGeom>
            <a:grpFill/>
            <a:ln w="28575">
              <a:noFill/>
              <a:miter lim="800000"/>
              <a:headEnd/>
              <a:tailEnd/>
            </a:ln>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dirty="0">
                  <a:solidFill>
                    <a:srgbClr val="FFFFFF"/>
                  </a:solidFill>
                  <a:latin typeface="Arial" panose="020B0604020202020204" pitchFamily="34" charset="0"/>
                  <a:cs typeface="Arial" panose="020B0604020202020204" pitchFamily="34" charset="0"/>
                </a:rPr>
                <a:t>Fund</a:t>
              </a:r>
            </a:p>
          </p:txBody>
        </p:sp>
      </p:grpSp>
      <p:grpSp>
        <p:nvGrpSpPr>
          <p:cNvPr id="64" name="Group 63"/>
          <p:cNvGrpSpPr/>
          <p:nvPr/>
        </p:nvGrpSpPr>
        <p:grpSpPr>
          <a:xfrm>
            <a:off x="544214" y="4568825"/>
            <a:ext cx="8116750" cy="1161286"/>
            <a:chOff x="1020763" y="4568825"/>
            <a:chExt cx="6971376" cy="1161286"/>
          </a:xfrm>
        </p:grpSpPr>
        <p:grpSp>
          <p:nvGrpSpPr>
            <p:cNvPr id="65" name="Group 64"/>
            <p:cNvGrpSpPr/>
            <p:nvPr/>
          </p:nvGrpSpPr>
          <p:grpSpPr>
            <a:xfrm>
              <a:off x="1020763" y="4568825"/>
              <a:ext cx="5209612" cy="1161286"/>
              <a:chOff x="1020763" y="4568825"/>
              <a:chExt cx="5209612" cy="1161286"/>
            </a:xfrm>
          </p:grpSpPr>
          <p:sp>
            <p:nvSpPr>
              <p:cNvPr id="77" name="TextBox 14"/>
              <p:cNvSpPr txBox="1">
                <a:spLocks noChangeArrowheads="1"/>
              </p:cNvSpPr>
              <p:nvPr/>
            </p:nvSpPr>
            <p:spPr bwMode="auto">
              <a:xfrm>
                <a:off x="1020763" y="5105400"/>
                <a:ext cx="483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Plan</a:t>
                </a:r>
              </a:p>
            </p:txBody>
          </p:sp>
          <p:sp>
            <p:nvSpPr>
              <p:cNvPr id="78" name="TextBox 16"/>
              <p:cNvSpPr txBox="1">
                <a:spLocks noChangeArrowheads="1"/>
              </p:cNvSpPr>
              <p:nvPr/>
            </p:nvSpPr>
            <p:spPr bwMode="auto">
              <a:xfrm>
                <a:off x="1447800" y="5108575"/>
                <a:ext cx="533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Fund</a:t>
                </a:r>
              </a:p>
            </p:txBody>
          </p:sp>
          <p:cxnSp>
            <p:nvCxnSpPr>
              <p:cNvPr id="79" name="Straight Arrow Connector 20"/>
              <p:cNvCxnSpPr>
                <a:cxnSpLocks noChangeShapeType="1"/>
              </p:cNvCxnSpPr>
              <p:nvPr/>
            </p:nvCxnSpPr>
            <p:spPr bwMode="auto">
              <a:xfrm>
                <a:off x="1493838" y="4876800"/>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22"/>
              <p:cNvSpPr txBox="1">
                <a:spLocks noChangeArrowheads="1"/>
              </p:cNvSpPr>
              <p:nvPr/>
            </p:nvSpPr>
            <p:spPr bwMode="auto">
              <a:xfrm>
                <a:off x="1036638" y="4579938"/>
                <a:ext cx="9970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Experiment</a:t>
                </a:r>
              </a:p>
            </p:txBody>
          </p:sp>
          <p:sp>
            <p:nvSpPr>
              <p:cNvPr id="81" name="TextBox 24"/>
              <p:cNvSpPr txBox="1">
                <a:spLocks noChangeArrowheads="1"/>
              </p:cNvSpPr>
              <p:nvPr/>
            </p:nvSpPr>
            <p:spPr bwMode="auto">
              <a:xfrm>
                <a:off x="1905000" y="5108575"/>
                <a:ext cx="808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Discover</a:t>
                </a:r>
              </a:p>
            </p:txBody>
          </p:sp>
          <p:sp>
            <p:nvSpPr>
              <p:cNvPr id="82" name="TextBox 27"/>
              <p:cNvSpPr txBox="1">
                <a:spLocks noChangeArrowheads="1"/>
              </p:cNvSpPr>
              <p:nvPr/>
            </p:nvSpPr>
            <p:spPr bwMode="auto">
              <a:xfrm>
                <a:off x="2292350" y="4568825"/>
                <a:ext cx="577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Learn</a:t>
                </a:r>
              </a:p>
            </p:txBody>
          </p:sp>
          <p:cxnSp>
            <p:nvCxnSpPr>
              <p:cNvPr id="83" name="Straight Arrow Connector 49"/>
              <p:cNvCxnSpPr>
                <a:cxnSpLocks noChangeShapeType="1"/>
              </p:cNvCxnSpPr>
              <p:nvPr/>
            </p:nvCxnSpPr>
            <p:spPr bwMode="auto">
              <a:xfrm>
                <a:off x="2633676" y="4891911"/>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4" name="Group 60"/>
              <p:cNvGrpSpPr>
                <a:grpSpLocks/>
              </p:cNvGrpSpPr>
              <p:nvPr/>
            </p:nvGrpSpPr>
            <p:grpSpPr bwMode="auto">
              <a:xfrm>
                <a:off x="2735263" y="4572000"/>
                <a:ext cx="1810774" cy="1146175"/>
                <a:chOff x="2735467" y="4572000"/>
                <a:chExt cx="1810573" cy="1145977"/>
              </a:xfrm>
            </p:grpSpPr>
            <p:cxnSp>
              <p:nvCxnSpPr>
                <p:cNvPr id="96" name="Straight Connector 50"/>
                <p:cNvCxnSpPr>
                  <a:cxnSpLocks noChangeShapeType="1"/>
                </p:cNvCxnSpPr>
                <p:nvPr/>
              </p:nvCxnSpPr>
              <p:spPr bwMode="auto">
                <a:xfrm flipH="1">
                  <a:off x="2811667" y="5411689"/>
                  <a:ext cx="304800"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51"/>
                <p:cNvSpPr txBox="1">
                  <a:spLocks noChangeArrowheads="1"/>
                </p:cNvSpPr>
                <p:nvPr/>
              </p:nvSpPr>
              <p:spPr bwMode="auto">
                <a:xfrm>
                  <a:off x="2735467" y="5108377"/>
                  <a:ext cx="483479"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Plan</a:t>
                  </a:r>
                </a:p>
              </p:txBody>
            </p:sp>
            <p:sp>
              <p:nvSpPr>
                <p:cNvPr id="98" name="TextBox 52"/>
                <p:cNvSpPr txBox="1">
                  <a:spLocks noChangeArrowheads="1"/>
                </p:cNvSpPr>
                <p:nvPr/>
              </p:nvSpPr>
              <p:spPr bwMode="auto">
                <a:xfrm>
                  <a:off x="3162931" y="5110900"/>
                  <a:ext cx="50825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Times New Roman" pitchFamily="18" charset="0"/>
                    </a:rPr>
                    <a:t>Fund</a:t>
                  </a:r>
                </a:p>
              </p:txBody>
            </p:sp>
            <p:cxnSp>
              <p:nvCxnSpPr>
                <p:cNvPr id="99" name="Straight Connector 53"/>
                <p:cNvCxnSpPr>
                  <a:cxnSpLocks noChangeShapeType="1"/>
                </p:cNvCxnSpPr>
                <p:nvPr/>
              </p:nvCxnSpPr>
              <p:spPr bwMode="auto">
                <a:xfrm flipH="1">
                  <a:off x="3239131" y="5413177"/>
                  <a:ext cx="411833" cy="2977"/>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54"/>
                <p:cNvCxnSpPr>
                  <a:cxnSpLocks noChangeShapeType="1"/>
                </p:cNvCxnSpPr>
                <p:nvPr/>
              </p:nvCxnSpPr>
              <p:spPr bwMode="auto">
                <a:xfrm>
                  <a:off x="3209395"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Box 55"/>
                <p:cNvSpPr txBox="1">
                  <a:spLocks noChangeArrowheads="1"/>
                </p:cNvSpPr>
                <p:nvPr/>
              </p:nvSpPr>
              <p:spPr bwMode="auto">
                <a:xfrm>
                  <a:off x="2788567" y="4582544"/>
                  <a:ext cx="99696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Experiment</a:t>
                  </a:r>
                </a:p>
              </p:txBody>
            </p:sp>
            <p:cxnSp>
              <p:nvCxnSpPr>
                <p:cNvPr id="102" name="Straight Connector 56"/>
                <p:cNvCxnSpPr>
                  <a:cxnSpLocks noChangeShapeType="1"/>
                </p:cNvCxnSpPr>
                <p:nvPr/>
              </p:nvCxnSpPr>
              <p:spPr bwMode="auto">
                <a:xfrm flipH="1">
                  <a:off x="3724111" y="5414665"/>
                  <a:ext cx="581820" cy="4012"/>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57"/>
                <p:cNvSpPr txBox="1">
                  <a:spLocks noChangeArrowheads="1"/>
                </p:cNvSpPr>
                <p:nvPr/>
              </p:nvSpPr>
              <p:spPr bwMode="auto">
                <a:xfrm>
                  <a:off x="3620131" y="5110900"/>
                  <a:ext cx="808367"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Discover</a:t>
                  </a:r>
                </a:p>
              </p:txBody>
            </p:sp>
            <p:sp>
              <p:nvSpPr>
                <p:cNvPr id="104" name="TextBox 58"/>
                <p:cNvSpPr txBox="1">
                  <a:spLocks noChangeArrowheads="1"/>
                </p:cNvSpPr>
                <p:nvPr/>
              </p:nvSpPr>
              <p:spPr bwMode="auto">
                <a:xfrm>
                  <a:off x="3968950" y="4572000"/>
                  <a:ext cx="577090"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Learn</a:t>
                  </a:r>
                </a:p>
              </p:txBody>
            </p:sp>
            <p:cxnSp>
              <p:nvCxnSpPr>
                <p:cNvPr id="105" name="Straight Arrow Connector 59"/>
                <p:cNvCxnSpPr>
                  <a:cxnSpLocks noChangeShapeType="1"/>
                </p:cNvCxnSpPr>
                <p:nvPr/>
              </p:nvCxnSpPr>
              <p:spPr bwMode="auto">
                <a:xfrm>
                  <a:off x="4382131"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61"/>
              <p:cNvGrpSpPr>
                <a:grpSpLocks/>
              </p:cNvGrpSpPr>
              <p:nvPr/>
            </p:nvGrpSpPr>
            <p:grpSpPr bwMode="auto">
              <a:xfrm>
                <a:off x="4419600" y="4573588"/>
                <a:ext cx="1810775" cy="1146175"/>
                <a:chOff x="2735467" y="4572000"/>
                <a:chExt cx="1810573" cy="1145977"/>
              </a:xfrm>
            </p:grpSpPr>
            <p:cxnSp>
              <p:nvCxnSpPr>
                <p:cNvPr id="86" name="Straight Connector 62"/>
                <p:cNvCxnSpPr>
                  <a:cxnSpLocks noChangeShapeType="1"/>
                </p:cNvCxnSpPr>
                <p:nvPr/>
              </p:nvCxnSpPr>
              <p:spPr bwMode="auto">
                <a:xfrm flipH="1">
                  <a:off x="2811667" y="5411689"/>
                  <a:ext cx="304800"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63"/>
                <p:cNvSpPr txBox="1">
                  <a:spLocks noChangeArrowheads="1"/>
                </p:cNvSpPr>
                <p:nvPr/>
              </p:nvSpPr>
              <p:spPr bwMode="auto">
                <a:xfrm>
                  <a:off x="2735467" y="5108377"/>
                  <a:ext cx="48347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Plan</a:t>
                  </a:r>
                </a:p>
              </p:txBody>
            </p:sp>
            <p:sp>
              <p:nvSpPr>
                <p:cNvPr id="88" name="TextBox 64"/>
                <p:cNvSpPr txBox="1">
                  <a:spLocks noChangeArrowheads="1"/>
                </p:cNvSpPr>
                <p:nvPr/>
              </p:nvSpPr>
              <p:spPr bwMode="auto">
                <a:xfrm>
                  <a:off x="3162931" y="5110900"/>
                  <a:ext cx="53303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Fund</a:t>
                  </a:r>
                </a:p>
              </p:txBody>
            </p:sp>
            <p:cxnSp>
              <p:nvCxnSpPr>
                <p:cNvPr id="89" name="Straight Connector 65"/>
                <p:cNvCxnSpPr>
                  <a:cxnSpLocks noChangeShapeType="1"/>
                </p:cNvCxnSpPr>
                <p:nvPr/>
              </p:nvCxnSpPr>
              <p:spPr bwMode="auto">
                <a:xfrm flipH="1">
                  <a:off x="3239131" y="5413177"/>
                  <a:ext cx="411833" cy="2977"/>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66"/>
                <p:cNvCxnSpPr>
                  <a:cxnSpLocks noChangeShapeType="1"/>
                </p:cNvCxnSpPr>
                <p:nvPr/>
              </p:nvCxnSpPr>
              <p:spPr bwMode="auto">
                <a:xfrm>
                  <a:off x="3209395"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67"/>
                <p:cNvSpPr txBox="1">
                  <a:spLocks noChangeArrowheads="1"/>
                </p:cNvSpPr>
                <p:nvPr/>
              </p:nvSpPr>
              <p:spPr bwMode="auto">
                <a:xfrm>
                  <a:off x="2788567" y="4582544"/>
                  <a:ext cx="996967"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Experiment</a:t>
                  </a:r>
                </a:p>
              </p:txBody>
            </p:sp>
            <p:cxnSp>
              <p:nvCxnSpPr>
                <p:cNvPr id="92" name="Straight Connector 68"/>
                <p:cNvCxnSpPr>
                  <a:cxnSpLocks noChangeShapeType="1"/>
                </p:cNvCxnSpPr>
                <p:nvPr/>
              </p:nvCxnSpPr>
              <p:spPr bwMode="auto">
                <a:xfrm flipH="1">
                  <a:off x="3724111" y="5414665"/>
                  <a:ext cx="581820" cy="4012"/>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69"/>
                <p:cNvSpPr txBox="1">
                  <a:spLocks noChangeArrowheads="1"/>
                </p:cNvSpPr>
                <p:nvPr/>
              </p:nvSpPr>
              <p:spPr bwMode="auto">
                <a:xfrm>
                  <a:off x="3620131" y="5110900"/>
                  <a:ext cx="808366"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Discover</a:t>
                  </a:r>
                </a:p>
              </p:txBody>
            </p:sp>
            <p:sp>
              <p:nvSpPr>
                <p:cNvPr id="94" name="TextBox 70"/>
                <p:cNvSpPr txBox="1">
                  <a:spLocks noChangeArrowheads="1"/>
                </p:cNvSpPr>
                <p:nvPr/>
              </p:nvSpPr>
              <p:spPr bwMode="auto">
                <a:xfrm>
                  <a:off x="3968950" y="4572000"/>
                  <a:ext cx="577090"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Learn</a:t>
                  </a:r>
                </a:p>
              </p:txBody>
            </p:sp>
            <p:cxnSp>
              <p:nvCxnSpPr>
                <p:cNvPr id="95" name="Straight Arrow Connector 71"/>
                <p:cNvCxnSpPr>
                  <a:cxnSpLocks noChangeShapeType="1"/>
                </p:cNvCxnSpPr>
                <p:nvPr/>
              </p:nvCxnSpPr>
              <p:spPr bwMode="auto">
                <a:xfrm>
                  <a:off x="4382131"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6" name="Group 72"/>
            <p:cNvGrpSpPr>
              <a:grpSpLocks/>
            </p:cNvGrpSpPr>
            <p:nvPr/>
          </p:nvGrpSpPr>
          <p:grpSpPr bwMode="auto">
            <a:xfrm>
              <a:off x="6096002" y="4568825"/>
              <a:ext cx="1896137" cy="1146175"/>
              <a:chOff x="2735467" y="4572000"/>
              <a:chExt cx="1895925" cy="1145977"/>
            </a:xfrm>
          </p:grpSpPr>
          <p:cxnSp>
            <p:nvCxnSpPr>
              <p:cNvPr id="67" name="Straight Connector 73"/>
              <p:cNvCxnSpPr>
                <a:cxnSpLocks noChangeShapeType="1"/>
              </p:cNvCxnSpPr>
              <p:nvPr/>
            </p:nvCxnSpPr>
            <p:spPr bwMode="auto">
              <a:xfrm flipH="1">
                <a:off x="2811667" y="5411689"/>
                <a:ext cx="304800"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74"/>
              <p:cNvSpPr txBox="1">
                <a:spLocks noChangeArrowheads="1"/>
              </p:cNvSpPr>
              <p:nvPr/>
            </p:nvSpPr>
            <p:spPr bwMode="auto">
              <a:xfrm>
                <a:off x="2735467" y="5108377"/>
                <a:ext cx="483478"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Plan</a:t>
                </a:r>
              </a:p>
            </p:txBody>
          </p:sp>
          <p:sp>
            <p:nvSpPr>
              <p:cNvPr id="69" name="TextBox 75"/>
              <p:cNvSpPr txBox="1">
                <a:spLocks noChangeArrowheads="1"/>
              </p:cNvSpPr>
              <p:nvPr/>
            </p:nvSpPr>
            <p:spPr bwMode="auto">
              <a:xfrm>
                <a:off x="3162931" y="5110900"/>
                <a:ext cx="533037"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Fund</a:t>
                </a:r>
              </a:p>
            </p:txBody>
          </p:sp>
          <p:cxnSp>
            <p:nvCxnSpPr>
              <p:cNvPr id="70" name="Straight Connector 76"/>
              <p:cNvCxnSpPr>
                <a:cxnSpLocks noChangeShapeType="1"/>
              </p:cNvCxnSpPr>
              <p:nvPr/>
            </p:nvCxnSpPr>
            <p:spPr bwMode="auto">
              <a:xfrm flipH="1">
                <a:off x="3239131" y="5413177"/>
                <a:ext cx="411833" cy="2977"/>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7"/>
              <p:cNvCxnSpPr>
                <a:cxnSpLocks noChangeShapeType="1"/>
              </p:cNvCxnSpPr>
              <p:nvPr/>
            </p:nvCxnSpPr>
            <p:spPr bwMode="auto">
              <a:xfrm>
                <a:off x="3209395"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8"/>
              <p:cNvSpPr txBox="1">
                <a:spLocks noChangeArrowheads="1"/>
              </p:cNvSpPr>
              <p:nvPr/>
            </p:nvSpPr>
            <p:spPr bwMode="auto">
              <a:xfrm>
                <a:off x="2837583" y="4582544"/>
                <a:ext cx="996967"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Experiment</a:t>
                </a:r>
              </a:p>
            </p:txBody>
          </p:sp>
          <p:cxnSp>
            <p:nvCxnSpPr>
              <p:cNvPr id="73" name="Straight Connector 79"/>
              <p:cNvCxnSpPr>
                <a:cxnSpLocks noChangeShapeType="1"/>
              </p:cNvCxnSpPr>
              <p:nvPr/>
            </p:nvCxnSpPr>
            <p:spPr bwMode="auto">
              <a:xfrm flipH="1">
                <a:off x="3724111" y="5414665"/>
                <a:ext cx="581820" cy="4012"/>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80"/>
              <p:cNvSpPr txBox="1">
                <a:spLocks noChangeArrowheads="1"/>
              </p:cNvSpPr>
              <p:nvPr/>
            </p:nvSpPr>
            <p:spPr bwMode="auto">
              <a:xfrm>
                <a:off x="3620131" y="5110900"/>
                <a:ext cx="808366"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a:solidFill>
                      <a:srgbClr val="FFFFFF"/>
                    </a:solidFill>
                    <a:latin typeface="Arial" panose="020B0604020202020204" pitchFamily="34" charset="0"/>
                    <a:cs typeface="Arial" panose="020B0604020202020204" pitchFamily="34" charset="0"/>
                  </a:rPr>
                  <a:t>Discover</a:t>
                </a:r>
              </a:p>
            </p:txBody>
          </p:sp>
          <p:sp>
            <p:nvSpPr>
              <p:cNvPr id="75" name="TextBox 81"/>
              <p:cNvSpPr txBox="1">
                <a:spLocks noChangeArrowheads="1"/>
              </p:cNvSpPr>
              <p:nvPr/>
            </p:nvSpPr>
            <p:spPr bwMode="auto">
              <a:xfrm>
                <a:off x="3968950" y="4572000"/>
                <a:ext cx="662442"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80000"/>
                  <a:buFont typeface="Wingdings" pitchFamily="2" charset="2"/>
                  <a:buChar char="Ø"/>
                  <a:defRPr sz="2400">
                    <a:solidFill>
                      <a:srgbClr val="212165"/>
                    </a:solidFill>
                    <a:latin typeface="Helvetica" pitchFamily="34" charset="0"/>
                  </a:defRPr>
                </a:lvl1pPr>
                <a:lvl2pPr marL="742950" indent="-285750" eaLnBrk="0" hangingPunct="0">
                  <a:spcBef>
                    <a:spcPct val="20000"/>
                  </a:spcBef>
                  <a:buSzPct val="100000"/>
                  <a:buChar char="–"/>
                  <a:defRPr sz="2000">
                    <a:solidFill>
                      <a:srgbClr val="212165"/>
                    </a:solidFill>
                    <a:latin typeface="Helvetica" pitchFamily="34" charset="0"/>
                  </a:defRPr>
                </a:lvl2pPr>
                <a:lvl3pPr marL="1143000" indent="-228600" eaLnBrk="0" hangingPunct="0">
                  <a:spcBef>
                    <a:spcPct val="20000"/>
                  </a:spcBef>
                  <a:buSzPct val="100000"/>
                  <a:buChar char="•"/>
                  <a:defRPr>
                    <a:solidFill>
                      <a:srgbClr val="212165"/>
                    </a:solidFill>
                    <a:latin typeface="Helvetica" pitchFamily="34" charset="0"/>
                  </a:defRPr>
                </a:lvl3pPr>
                <a:lvl4pPr marL="1600200" indent="-228600" eaLnBrk="0" hangingPunct="0">
                  <a:spcBef>
                    <a:spcPct val="20000"/>
                  </a:spcBef>
                  <a:buSzPct val="100000"/>
                  <a:buChar char="–"/>
                  <a:defRPr sz="1200">
                    <a:solidFill>
                      <a:srgbClr val="212165"/>
                    </a:solidFill>
                    <a:latin typeface="Helvetica" pitchFamily="34" charset="0"/>
                  </a:defRPr>
                </a:lvl4pPr>
                <a:lvl5pPr marL="2057400" indent="-228600" eaLnBrk="0" hangingPunct="0">
                  <a:spcBef>
                    <a:spcPct val="20000"/>
                  </a:spcBef>
                  <a:buSzPct val="100000"/>
                  <a:buChar char="•"/>
                  <a:defRPr sz="3200">
                    <a:solidFill>
                      <a:srgbClr val="212165"/>
                    </a:solidFill>
                    <a:latin typeface="Helvetica" pitchFamily="34" charset="0"/>
                  </a:defRPr>
                </a:lvl5pPr>
                <a:lvl6pPr marL="2514600" indent="-228600" eaLnBrk="0" fontAlgn="base" hangingPunct="0">
                  <a:spcBef>
                    <a:spcPct val="20000"/>
                  </a:spcBef>
                  <a:spcAft>
                    <a:spcPct val="0"/>
                  </a:spcAft>
                  <a:buSzPct val="100000"/>
                  <a:buChar char="•"/>
                  <a:defRPr sz="3200">
                    <a:solidFill>
                      <a:srgbClr val="212165"/>
                    </a:solidFill>
                    <a:latin typeface="Helvetica" pitchFamily="34" charset="0"/>
                  </a:defRPr>
                </a:lvl6pPr>
                <a:lvl7pPr marL="2971800" indent="-228600" eaLnBrk="0" fontAlgn="base" hangingPunct="0">
                  <a:spcBef>
                    <a:spcPct val="20000"/>
                  </a:spcBef>
                  <a:spcAft>
                    <a:spcPct val="0"/>
                  </a:spcAft>
                  <a:buSzPct val="100000"/>
                  <a:buChar char="•"/>
                  <a:defRPr sz="3200">
                    <a:solidFill>
                      <a:srgbClr val="212165"/>
                    </a:solidFill>
                    <a:latin typeface="Helvetica" pitchFamily="34" charset="0"/>
                  </a:defRPr>
                </a:lvl7pPr>
                <a:lvl8pPr marL="3429000" indent="-228600" eaLnBrk="0" fontAlgn="base" hangingPunct="0">
                  <a:spcBef>
                    <a:spcPct val="20000"/>
                  </a:spcBef>
                  <a:spcAft>
                    <a:spcPct val="0"/>
                  </a:spcAft>
                  <a:buSzPct val="100000"/>
                  <a:buChar char="•"/>
                  <a:defRPr sz="3200">
                    <a:solidFill>
                      <a:srgbClr val="212165"/>
                    </a:solidFill>
                    <a:latin typeface="Helvetica" pitchFamily="34" charset="0"/>
                  </a:defRPr>
                </a:lvl8pPr>
                <a:lvl9pPr marL="3886200" indent="-228600" eaLnBrk="0" fontAlgn="base" hangingPunct="0">
                  <a:spcBef>
                    <a:spcPct val="20000"/>
                  </a:spcBef>
                  <a:spcAft>
                    <a:spcPct val="0"/>
                  </a:spcAft>
                  <a:buSzPct val="100000"/>
                  <a:buChar char="•"/>
                  <a:defRPr sz="3200">
                    <a:solidFill>
                      <a:srgbClr val="212165"/>
                    </a:solidFill>
                    <a:latin typeface="Helvetica" pitchFamily="34" charset="0"/>
                  </a:defRPr>
                </a:lvl9pPr>
              </a:lstStyle>
              <a:p>
                <a:pPr eaLnBrk="1" hangingPunct="1">
                  <a:spcBef>
                    <a:spcPct val="0"/>
                  </a:spcBef>
                  <a:buSzTx/>
                  <a:buFontTx/>
                  <a:buNone/>
                </a:pPr>
                <a:r>
                  <a:rPr lang="en-US" altLang="en-US" sz="1400" b="1" dirty="0" smtClean="0">
                    <a:solidFill>
                      <a:srgbClr val="FFFFFF"/>
                    </a:solidFill>
                    <a:latin typeface="Arial" panose="020B0604020202020204" pitchFamily="34" charset="0"/>
                    <a:cs typeface="Arial" panose="020B0604020202020204" pitchFamily="34" charset="0"/>
                  </a:rPr>
                  <a:t>  Learn</a:t>
                </a:r>
                <a:endParaRPr lang="en-US" altLang="en-US" sz="1400" b="1" dirty="0">
                  <a:solidFill>
                    <a:srgbClr val="FFFFFF"/>
                  </a:solidFill>
                  <a:latin typeface="Arial" panose="020B0604020202020204" pitchFamily="34" charset="0"/>
                  <a:cs typeface="Arial" panose="020B0604020202020204" pitchFamily="34" charset="0"/>
                </a:endParaRPr>
              </a:p>
            </p:txBody>
          </p:sp>
          <p:cxnSp>
            <p:nvCxnSpPr>
              <p:cNvPr id="76" name="Straight Arrow Connector 82"/>
              <p:cNvCxnSpPr>
                <a:cxnSpLocks noChangeShapeType="1"/>
              </p:cNvCxnSpPr>
              <p:nvPr/>
            </p:nvCxnSpPr>
            <p:spPr bwMode="auto">
              <a:xfrm>
                <a:off x="4487204" y="4879777"/>
                <a:ext cx="0" cy="838200"/>
              </a:xfrm>
              <a:prstGeom prst="straightConnector1">
                <a:avLst/>
              </a:prstGeom>
              <a:noFill/>
              <a:ln w="9525" algn="ctr">
                <a:solidFill>
                  <a:srgbClr val="FFFFFF"/>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 name="TextBox 2"/>
          <p:cNvSpPr txBox="1"/>
          <p:nvPr/>
        </p:nvSpPr>
        <p:spPr>
          <a:xfrm>
            <a:off x="2024719" y="3814294"/>
            <a:ext cx="4330956" cy="369332"/>
          </a:xfrm>
          <a:prstGeom prst="rect">
            <a:avLst/>
          </a:prstGeom>
          <a:noFill/>
        </p:spPr>
        <p:txBody>
          <a:bodyPr wrap="square" rtlCol="0">
            <a:spAutoFit/>
          </a:bodyPr>
          <a:lstStyle/>
          <a:p>
            <a:pPr algn="ctr"/>
            <a:r>
              <a:rPr lang="en-US" b="1" dirty="0" smtClean="0">
                <a:solidFill>
                  <a:prstClr val="white"/>
                </a:solidFill>
                <a:latin typeface="Arial" panose="020B0604020202020204" pitchFamily="34" charset="0"/>
                <a:cs typeface="Arial" panose="020B0604020202020204" pitchFamily="34" charset="0"/>
              </a:rPr>
              <a:t>Approach for startups </a:t>
            </a:r>
            <a:endParaRPr lang="en-US" b="1" dirty="0">
              <a:solidFill>
                <a:prstClr val="white"/>
              </a:solidFill>
              <a:latin typeface="Arial" panose="020B0604020202020204" pitchFamily="34" charset="0"/>
              <a:cs typeface="Arial" panose="020B0604020202020204" pitchFamily="34" charset="0"/>
            </a:endParaRPr>
          </a:p>
        </p:txBody>
      </p:sp>
      <p:sp>
        <p:nvSpPr>
          <p:cNvPr id="106" name="TextBox 105"/>
          <p:cNvSpPr txBox="1"/>
          <p:nvPr/>
        </p:nvSpPr>
        <p:spPr>
          <a:xfrm>
            <a:off x="2353735" y="1219061"/>
            <a:ext cx="4330956" cy="369332"/>
          </a:xfrm>
          <a:prstGeom prst="rect">
            <a:avLst/>
          </a:prstGeom>
          <a:noFill/>
        </p:spPr>
        <p:txBody>
          <a:bodyPr wrap="square" rtlCol="0">
            <a:spAutoFit/>
          </a:bodyPr>
          <a:lstStyle/>
          <a:p>
            <a:pPr algn="ctr"/>
            <a:r>
              <a:rPr lang="en-US" b="1" dirty="0" smtClean="0">
                <a:solidFill>
                  <a:prstClr val="white"/>
                </a:solidFill>
                <a:latin typeface="Arial" panose="020B0604020202020204" pitchFamily="34" charset="0"/>
                <a:cs typeface="Arial" panose="020B0604020202020204" pitchFamily="34" charset="0"/>
              </a:rPr>
              <a:t>Approach for established companies</a:t>
            </a:r>
            <a:endParaRPr lang="en-US" b="1" dirty="0">
              <a:solidFill>
                <a:prstClr val="white"/>
              </a:solidFill>
              <a:latin typeface="Arial" panose="020B0604020202020204" pitchFamily="34" charset="0"/>
              <a:cs typeface="Arial" panose="020B0604020202020204" pitchFamily="34" charset="0"/>
            </a:endParaRPr>
          </a:p>
        </p:txBody>
      </p:sp>
      <p:cxnSp>
        <p:nvCxnSpPr>
          <p:cNvPr id="107" name="Straight Connector 50"/>
          <p:cNvCxnSpPr>
            <a:cxnSpLocks noChangeShapeType="1"/>
          </p:cNvCxnSpPr>
          <p:nvPr/>
        </p:nvCxnSpPr>
        <p:spPr bwMode="auto">
          <a:xfrm flipH="1">
            <a:off x="1851250" y="5422870"/>
            <a:ext cx="354917"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50"/>
          <p:cNvCxnSpPr>
            <a:cxnSpLocks noChangeShapeType="1"/>
          </p:cNvCxnSpPr>
          <p:nvPr/>
        </p:nvCxnSpPr>
        <p:spPr bwMode="auto">
          <a:xfrm flipH="1">
            <a:off x="1228122" y="5428450"/>
            <a:ext cx="354917"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50"/>
          <p:cNvCxnSpPr>
            <a:cxnSpLocks noChangeShapeType="1"/>
          </p:cNvCxnSpPr>
          <p:nvPr/>
        </p:nvCxnSpPr>
        <p:spPr bwMode="auto">
          <a:xfrm flipH="1">
            <a:off x="683292" y="5461295"/>
            <a:ext cx="354917" cy="1488"/>
          </a:xfrm>
          <a:prstGeom prst="line">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21439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Business units are razor focused on execution, and incremental innovation is integral to staying in the game, ahead of competitors</a:t>
            </a:r>
            <a:r>
              <a:rPr lang="en-US" dirty="0" smtClean="0"/>
              <a:t>.</a:t>
            </a:r>
          </a:p>
          <a:p>
            <a:pPr marL="106362" indent="0">
              <a:buNone/>
            </a:pPr>
            <a:endParaRPr lang="en-US" dirty="0"/>
          </a:p>
          <a:p>
            <a:pPr marL="106362" indent="0">
              <a:buNone/>
            </a:pPr>
            <a:r>
              <a:rPr lang="en-US" dirty="0" smtClean="0"/>
              <a:t>Yet</a:t>
            </a:r>
            <a:r>
              <a:rPr lang="en-US" dirty="0"/>
              <a:t>, incremental innovation often crowds out breakthrough innovation in this organizational design.</a:t>
            </a:r>
          </a:p>
        </p:txBody>
      </p:sp>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51</a:t>
            </a:fld>
            <a:endParaRPr lang="en-US" dirty="0">
              <a:solidFill>
                <a:srgbClr val="17365D">
                  <a:lumMod val="40000"/>
                  <a:lumOff val="60000"/>
                </a:srgbClr>
              </a:solidFill>
            </a:endParaRPr>
          </a:p>
        </p:txBody>
      </p:sp>
    </p:spTree>
    <p:extLst>
      <p:ext uri="{BB962C8B-B14F-4D97-AF65-F5344CB8AC3E}">
        <p14:creationId xmlns:p14="http://schemas.microsoft.com/office/powerpoint/2010/main" val="3639416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r>
              <a:rPr lang="en-US" dirty="0"/>
              <a:t>Innovation can be problem-driven or curiosity-driven. </a:t>
            </a:r>
            <a:endParaRPr lang="en-US" dirty="0" smtClean="0"/>
          </a:p>
          <a:p>
            <a:pPr marL="106362" indent="0">
              <a:buNone/>
            </a:pPr>
            <a:endParaRPr lang="en-US" dirty="0"/>
          </a:p>
          <a:p>
            <a:pPr marL="106362" indent="0">
              <a:buNone/>
            </a:pPr>
            <a:r>
              <a:rPr lang="en-US" dirty="0" smtClean="0"/>
              <a:t>The </a:t>
            </a:r>
            <a:r>
              <a:rPr lang="en-US" dirty="0"/>
              <a:t>former often leads to searches around a narrow set of options. </a:t>
            </a:r>
            <a:endParaRPr lang="en-US" dirty="0" smtClean="0"/>
          </a:p>
          <a:p>
            <a:pPr marL="106362" indent="0">
              <a:buNone/>
            </a:pPr>
            <a:endParaRPr lang="en-US" dirty="0"/>
          </a:p>
          <a:p>
            <a:pPr marL="106362" indent="0">
              <a:buNone/>
            </a:pPr>
            <a:r>
              <a:rPr lang="en-US" dirty="0" smtClean="0"/>
              <a:t>The </a:t>
            </a:r>
            <a:r>
              <a:rPr lang="en-US" dirty="0"/>
              <a:t>latter inspires more unique discoveries. </a:t>
            </a:r>
          </a:p>
        </p:txBody>
      </p:sp>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52</a:t>
            </a:fld>
            <a:endParaRPr lang="en-US" dirty="0">
              <a:solidFill>
                <a:srgbClr val="17365D">
                  <a:lumMod val="40000"/>
                  <a:lumOff val="60000"/>
                </a:srgbClr>
              </a:solidFill>
            </a:endParaRPr>
          </a:p>
        </p:txBody>
      </p:sp>
    </p:spTree>
    <p:extLst>
      <p:ext uri="{BB962C8B-B14F-4D97-AF65-F5344CB8AC3E}">
        <p14:creationId xmlns:p14="http://schemas.microsoft.com/office/powerpoint/2010/main" val="3816480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53</a:t>
            </a:fld>
            <a:endParaRPr lang="en-US" dirty="0">
              <a:solidFill>
                <a:srgbClr val="17365D">
                  <a:lumMod val="40000"/>
                  <a:lumOff val="60000"/>
                </a:srgbClr>
              </a:solidFill>
            </a:endParaRPr>
          </a:p>
        </p:txBody>
      </p:sp>
      <p:sp>
        <p:nvSpPr>
          <p:cNvPr id="5" name="Rectangle 4"/>
          <p:cNvSpPr/>
          <p:nvPr/>
        </p:nvSpPr>
        <p:spPr>
          <a:xfrm>
            <a:off x="-12841" y="199104"/>
            <a:ext cx="9144000" cy="1015663"/>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Comparing Goal-Driven and Curiosity-Driven Innovation</a:t>
            </a:r>
            <a:endParaRPr lang="en-US" sz="3000" b="1" dirty="0">
              <a:solidFill>
                <a:srgbClr val="FFFF99"/>
              </a:solidFill>
              <a:latin typeface="Arial" pitchFamily="34" charset="0"/>
              <a:cs typeface="Arial" pitchFamily="34" charset="0"/>
            </a:endParaRPr>
          </a:p>
        </p:txBody>
      </p:sp>
      <p:graphicFrame>
        <p:nvGraphicFramePr>
          <p:cNvPr id="7" name="Content Placeholder 6"/>
          <p:cNvGraphicFramePr>
            <a:graphicFrameLocks noGrp="1"/>
          </p:cNvGraphicFramePr>
          <p:nvPr>
            <p:ph idx="1"/>
            <p:extLst/>
          </p:nvPr>
        </p:nvGraphicFramePr>
        <p:xfrm>
          <a:off x="457200" y="1600200"/>
          <a:ext cx="8229600" cy="4516120"/>
        </p:xfrm>
        <a:graphic>
          <a:graphicData uri="http://schemas.openxmlformats.org/drawingml/2006/table">
            <a:tbl>
              <a:tblPr firstRow="1" bandRow="1">
                <a:tableStyleId>{2D5ABB26-0587-4C30-8999-92F81FD0307C}</a:tableStyleId>
              </a:tblPr>
              <a:tblGrid>
                <a:gridCol w="4114800"/>
                <a:gridCol w="4114800"/>
              </a:tblGrid>
              <a:tr h="370840">
                <a:tc>
                  <a:txBody>
                    <a:bodyPr/>
                    <a:lstStyle/>
                    <a:p>
                      <a:pPr algn="l"/>
                      <a:r>
                        <a:rPr lang="en-US" b="1" dirty="0" smtClean="0">
                          <a:latin typeface="Arial" panose="020B0604020202020204" pitchFamily="34" charset="0"/>
                          <a:cs typeface="Arial" panose="020B0604020202020204" pitchFamily="34" charset="0"/>
                        </a:rPr>
                        <a:t>Curiosity-driven</a:t>
                      </a:r>
                      <a:endParaRPr lang="en-US" b="1" dirty="0">
                        <a:latin typeface="Arial" panose="020B0604020202020204" pitchFamily="34" charset="0"/>
                        <a:cs typeface="Arial" panose="020B0604020202020204" pitchFamily="34" charset="0"/>
                      </a:endParaRPr>
                    </a:p>
                  </a:txBody>
                  <a:tcPr/>
                </a:tc>
                <a:tc>
                  <a:txBody>
                    <a:bodyPr/>
                    <a:lstStyle/>
                    <a:p>
                      <a:pPr algn="l"/>
                      <a:r>
                        <a:rPr lang="en-US" b="1" dirty="0" smtClean="0">
                          <a:latin typeface="Arial" panose="020B0604020202020204" pitchFamily="34" charset="0"/>
                          <a:cs typeface="Arial" panose="020B0604020202020204" pitchFamily="34" charset="0"/>
                        </a:rPr>
                        <a:t>Goal-driven</a:t>
                      </a:r>
                      <a:endParaRPr lang="en-US" b="1"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Breakthrough</a:t>
                      </a:r>
                      <a:r>
                        <a:rPr lang="en-US" baseline="0" dirty="0" smtClean="0">
                          <a:latin typeface="Arial" panose="020B0604020202020204" pitchFamily="34" charset="0"/>
                          <a:cs typeface="Arial" panose="020B0604020202020204" pitchFamily="34" charset="0"/>
                        </a:rPr>
                        <a:t> innovation</a:t>
                      </a:r>
                    </a:p>
                    <a:p>
                      <a:r>
                        <a:rPr lang="en-US" dirty="0" smtClean="0">
                          <a:latin typeface="Arial" panose="020B0604020202020204" pitchFamily="34" charset="0"/>
                          <a:cs typeface="Arial" panose="020B0604020202020204" pitchFamily="34" charset="0"/>
                        </a:rPr>
                        <a:t>   The result is discovery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Incremental innovation</a:t>
                      </a:r>
                    </a:p>
                    <a:p>
                      <a:r>
                        <a:rPr lang="en-US" dirty="0" smtClean="0">
                          <a:latin typeface="Arial" panose="020B0604020202020204" pitchFamily="34" charset="0"/>
                          <a:cs typeface="Arial" panose="020B0604020202020204" pitchFamily="34" charset="0"/>
                        </a:rPr>
                        <a:t>   The goal is the result</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Solves the problems</a:t>
                      </a:r>
                      <a:r>
                        <a:rPr lang="en-US" baseline="0" dirty="0" smtClean="0">
                          <a:latin typeface="Arial" panose="020B0604020202020204" pitchFamily="34" charset="0"/>
                          <a:cs typeface="Arial" panose="020B0604020202020204" pitchFamily="34" charset="0"/>
                        </a:rPr>
                        <a:t> of the future</a:t>
                      </a:r>
                    </a:p>
                  </a:txBody>
                  <a:tcPr/>
                </a:tc>
                <a:tc>
                  <a:txBody>
                    <a:bodyPr/>
                    <a:lstStyle/>
                    <a:p>
                      <a:r>
                        <a:rPr lang="en-US" dirty="0" smtClean="0">
                          <a:latin typeface="Arial" panose="020B0604020202020204" pitchFamily="34" charset="0"/>
                          <a:cs typeface="Arial" panose="020B0604020202020204" pitchFamily="34" charset="0"/>
                        </a:rPr>
                        <a:t>Solve today’s problems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Don’t underestimate</a:t>
                      </a:r>
                      <a:r>
                        <a:rPr lang="en-US" baseline="0" dirty="0" smtClean="0">
                          <a:latin typeface="Arial" panose="020B0604020202020204" pitchFamily="34" charset="0"/>
                          <a:cs typeface="Arial" panose="020B0604020202020204" pitchFamily="34" charset="0"/>
                        </a:rPr>
                        <a:t> serendipity</a:t>
                      </a:r>
                    </a:p>
                  </a:txBody>
                  <a:tcPr/>
                </a:tc>
                <a:tc>
                  <a:txBody>
                    <a:bodyPr/>
                    <a:lstStyle/>
                    <a:p>
                      <a:r>
                        <a:rPr lang="en-US" dirty="0" smtClean="0">
                          <a:latin typeface="Arial" panose="020B0604020202020204" pitchFamily="34" charset="0"/>
                          <a:cs typeface="Arial" panose="020B0604020202020204" pitchFamily="34" charset="0"/>
                        </a:rPr>
                        <a:t>Don’t underestimate focus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Constantly ask why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Constantly</a:t>
                      </a:r>
                      <a:r>
                        <a:rPr lang="en-US" baseline="0" dirty="0" smtClean="0">
                          <a:latin typeface="Arial" panose="020B0604020202020204" pitchFamily="34" charset="0"/>
                          <a:cs typeface="Arial" panose="020B0604020202020204" pitchFamily="34" charset="0"/>
                        </a:rPr>
                        <a:t> pursue the end goal</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Mistakes are learning opportunities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Mistakes should be avoided</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Share</a:t>
                      </a:r>
                      <a:r>
                        <a:rPr lang="en-US" baseline="0" dirty="0" smtClean="0">
                          <a:latin typeface="Arial" panose="020B0604020202020204" pitchFamily="34" charset="0"/>
                          <a:cs typeface="Arial" panose="020B0604020202020204" pitchFamily="34" charset="0"/>
                        </a:rPr>
                        <a:t> the value generated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Reward meeting the goals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Hire talented, passionate and curious</a:t>
                      </a:r>
                      <a:r>
                        <a:rPr lang="en-US" baseline="0" dirty="0" smtClean="0">
                          <a:latin typeface="Arial" panose="020B0604020202020204" pitchFamily="34" charset="0"/>
                          <a:cs typeface="Arial" panose="020B0604020202020204" pitchFamily="34" charset="0"/>
                        </a:rPr>
                        <a:t> people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Hire</a:t>
                      </a:r>
                      <a:r>
                        <a:rPr lang="en-US" baseline="0" dirty="0" smtClean="0">
                          <a:latin typeface="Arial" panose="020B0604020202020204" pitchFamily="34" charset="0"/>
                          <a:cs typeface="Arial" panose="020B0604020202020204" pitchFamily="34" charset="0"/>
                        </a:rPr>
                        <a:t> talented, passionate and focused people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Plenty</a:t>
                      </a:r>
                      <a:r>
                        <a:rPr lang="en-US" baseline="0" dirty="0" smtClean="0">
                          <a:latin typeface="Arial" panose="020B0604020202020204" pitchFamily="34" charset="0"/>
                          <a:cs typeface="Arial" panose="020B0604020202020204" pitchFamily="34" charset="0"/>
                        </a:rPr>
                        <a:t> of resources but not too many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Close monitoring of resources</a:t>
                      </a:r>
                      <a:r>
                        <a:rPr lang="en-US" baseline="0" dirty="0" smtClean="0">
                          <a:latin typeface="Arial" panose="020B0604020202020204" pitchFamily="34" charset="0"/>
                          <a:cs typeface="Arial" panose="020B0604020202020204" pitchFamily="34" charset="0"/>
                        </a:rPr>
                        <a:t> used</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Assess progress through experts’ evaluation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Assess progress</a:t>
                      </a:r>
                      <a:r>
                        <a:rPr lang="en-US" baseline="0" dirty="0" smtClean="0">
                          <a:latin typeface="Arial" panose="020B0604020202020204" pitchFamily="34" charset="0"/>
                          <a:cs typeface="Arial" panose="020B0604020202020204" pitchFamily="34" charset="0"/>
                        </a:rPr>
                        <a:t> through milestones</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50286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6362" indent="0">
              <a:buNone/>
            </a:pPr>
            <a:endParaRPr lang="en-US" dirty="0" smtClean="0"/>
          </a:p>
          <a:p>
            <a:pPr marL="106362" indent="0">
              <a:buNone/>
            </a:pPr>
            <a:endParaRPr lang="en-US" dirty="0"/>
          </a:p>
          <a:p>
            <a:pPr marL="106362" indent="0">
              <a:buNone/>
            </a:pPr>
            <a:r>
              <a:rPr lang="en-US" dirty="0" smtClean="0"/>
              <a:t>Established </a:t>
            </a:r>
            <a:r>
              <a:rPr lang="en-US" dirty="0"/>
              <a:t>companies have unique access to a vast array of knowledge, technologies, and networks, making them best equipped to develop complex breakthrough innovation. </a:t>
            </a:r>
          </a:p>
        </p:txBody>
      </p:sp>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54</a:t>
            </a:fld>
            <a:endParaRPr lang="en-US" dirty="0">
              <a:solidFill>
                <a:srgbClr val="17365D">
                  <a:lumMod val="40000"/>
                  <a:lumOff val="60000"/>
                </a:srgbClr>
              </a:solidFill>
            </a:endParaRPr>
          </a:p>
        </p:txBody>
      </p:sp>
    </p:spTree>
    <p:extLst>
      <p:ext uri="{BB962C8B-B14F-4D97-AF65-F5344CB8AC3E}">
        <p14:creationId xmlns:p14="http://schemas.microsoft.com/office/powerpoint/2010/main" val="3230954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47360"/>
          </a:xfrm>
        </p:spPr>
        <p:txBody>
          <a:bodyPr/>
          <a:lstStyle/>
          <a:p>
            <a:pPr marL="106362" indent="0">
              <a:buNone/>
            </a:pPr>
            <a:endParaRPr lang="en-US" dirty="0" smtClean="0"/>
          </a:p>
          <a:p>
            <a:pPr marL="106362" indent="0">
              <a:buNone/>
            </a:pPr>
            <a:r>
              <a:rPr lang="en-US" dirty="0" smtClean="0"/>
              <a:t>Breakthrough </a:t>
            </a:r>
            <a:r>
              <a:rPr lang="en-US" dirty="0"/>
              <a:t>innovation is the combination of six activities and all of them need to be managed. </a:t>
            </a:r>
            <a:endParaRPr lang="en-US" dirty="0" smtClean="0"/>
          </a:p>
          <a:p>
            <a:pPr marL="106362" indent="0">
              <a:buNone/>
            </a:pPr>
            <a:endParaRPr lang="en-US" dirty="0" smtClean="0"/>
          </a:p>
          <a:p>
            <a:pPr marL="106362" indent="0">
              <a:buNone/>
            </a:pPr>
            <a:endParaRPr lang="en-US" dirty="0"/>
          </a:p>
          <a:p>
            <a:pPr marL="106362" indent="0">
              <a:buNone/>
            </a:pPr>
            <a:endParaRPr lang="en-US" dirty="0" smtClean="0"/>
          </a:p>
          <a:p>
            <a:pPr marL="106362" indent="0">
              <a:buNone/>
            </a:pPr>
            <a:endParaRPr lang="en-US" dirty="0"/>
          </a:p>
          <a:p>
            <a:pPr marL="106362" indent="0">
              <a:buNone/>
            </a:pPr>
            <a:endParaRPr lang="en-US" dirty="0"/>
          </a:p>
          <a:p>
            <a:pPr marL="106362" indent="0">
              <a:buNone/>
            </a:pPr>
            <a:r>
              <a:rPr lang="en-US" dirty="0" smtClean="0"/>
              <a:t>Excelling </a:t>
            </a:r>
            <a:r>
              <a:rPr lang="en-US" dirty="0"/>
              <a:t>at some but failing at others will get you only half way.</a:t>
            </a:r>
          </a:p>
        </p:txBody>
      </p:sp>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55</a:t>
            </a:fld>
            <a:endParaRPr lang="en-US" dirty="0">
              <a:solidFill>
                <a:srgbClr val="17365D">
                  <a:lumMod val="40000"/>
                  <a:lumOff val="60000"/>
                </a:srgbClr>
              </a:solidFill>
            </a:endParaRPr>
          </a:p>
        </p:txBody>
      </p:sp>
      <p:grpSp>
        <p:nvGrpSpPr>
          <p:cNvPr id="13" name="Group 12"/>
          <p:cNvGrpSpPr/>
          <p:nvPr/>
        </p:nvGrpSpPr>
        <p:grpSpPr>
          <a:xfrm>
            <a:off x="533402" y="2667000"/>
            <a:ext cx="8153400" cy="1478013"/>
            <a:chOff x="1903412" y="3062287"/>
            <a:chExt cx="4958963" cy="770062"/>
          </a:xfrm>
          <a:solidFill>
            <a:schemeClr val="bg1"/>
          </a:solidFill>
        </p:grpSpPr>
        <p:sp>
          <p:nvSpPr>
            <p:cNvPr id="18" name="Oval 17"/>
            <p:cNvSpPr/>
            <p:nvPr/>
          </p:nvSpPr>
          <p:spPr bwMode="auto">
            <a:xfrm>
              <a:off x="1903412" y="3062287"/>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Inspire</a:t>
              </a:r>
              <a:endParaRPr lang="en-US" b="1" dirty="0">
                <a:solidFill>
                  <a:prstClr val="white"/>
                </a:solidFill>
                <a:latin typeface="Arial" panose="020B0604020202020204" pitchFamily="34" charset="0"/>
                <a:cs typeface="Arial" panose="020B0604020202020204" pitchFamily="34" charset="0"/>
              </a:endParaRPr>
            </a:p>
          </p:txBody>
        </p:sp>
        <p:sp>
          <p:nvSpPr>
            <p:cNvPr id="19" name="Oval 18"/>
            <p:cNvSpPr/>
            <p:nvPr/>
          </p:nvSpPr>
          <p:spPr bwMode="auto">
            <a:xfrm>
              <a:off x="2741612" y="3065600"/>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Attract</a:t>
              </a:r>
              <a:endParaRPr lang="en-US" b="1" dirty="0">
                <a:solidFill>
                  <a:prstClr val="white"/>
                </a:solidFill>
                <a:latin typeface="Arial" panose="020B0604020202020204" pitchFamily="34" charset="0"/>
                <a:cs typeface="Arial" panose="020B0604020202020204" pitchFamily="34" charset="0"/>
              </a:endParaRPr>
            </a:p>
          </p:txBody>
        </p:sp>
        <p:sp>
          <p:nvSpPr>
            <p:cNvPr id="20" name="Oval 19"/>
            <p:cNvSpPr/>
            <p:nvPr/>
          </p:nvSpPr>
          <p:spPr bwMode="auto">
            <a:xfrm>
              <a:off x="3579812" y="3065600"/>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Combine</a:t>
              </a:r>
              <a:endParaRPr lang="en-US" b="1" dirty="0">
                <a:solidFill>
                  <a:prstClr val="white"/>
                </a:solidFill>
                <a:latin typeface="Arial" panose="020B0604020202020204" pitchFamily="34" charset="0"/>
                <a:cs typeface="Arial" panose="020B0604020202020204" pitchFamily="34" charset="0"/>
              </a:endParaRPr>
            </a:p>
          </p:txBody>
        </p:sp>
        <p:sp>
          <p:nvSpPr>
            <p:cNvPr id="21" name="Oval 20"/>
            <p:cNvSpPr/>
            <p:nvPr/>
          </p:nvSpPr>
          <p:spPr bwMode="auto">
            <a:xfrm>
              <a:off x="4418012" y="3070238"/>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Learn</a:t>
              </a:r>
              <a:endParaRPr lang="en-US" b="1" dirty="0">
                <a:solidFill>
                  <a:prstClr val="white"/>
                </a:solidFill>
                <a:latin typeface="Arial" panose="020B0604020202020204" pitchFamily="34" charset="0"/>
                <a:cs typeface="Arial" panose="020B0604020202020204" pitchFamily="34" charset="0"/>
              </a:endParaRPr>
            </a:p>
          </p:txBody>
        </p:sp>
        <p:sp>
          <p:nvSpPr>
            <p:cNvPr id="22" name="Oval 21"/>
            <p:cNvSpPr/>
            <p:nvPr/>
          </p:nvSpPr>
          <p:spPr bwMode="auto">
            <a:xfrm>
              <a:off x="5256212" y="3070238"/>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Leverage</a:t>
              </a:r>
              <a:endParaRPr lang="en-US" b="1" dirty="0">
                <a:solidFill>
                  <a:prstClr val="white"/>
                </a:solidFill>
                <a:latin typeface="Arial" panose="020B0604020202020204" pitchFamily="34" charset="0"/>
                <a:cs typeface="Arial" panose="020B0604020202020204" pitchFamily="34" charset="0"/>
              </a:endParaRPr>
            </a:p>
          </p:txBody>
        </p:sp>
        <p:sp>
          <p:nvSpPr>
            <p:cNvPr id="23" name="Oval 22"/>
            <p:cNvSpPr/>
            <p:nvPr/>
          </p:nvSpPr>
          <p:spPr bwMode="auto">
            <a:xfrm>
              <a:off x="6100375" y="3079515"/>
              <a:ext cx="762000" cy="752834"/>
            </a:xfrm>
            <a:prstGeom prst="ellipse">
              <a:avLst/>
            </a:prstGeom>
            <a:grpFill/>
            <a:ln w="28575" cap="flat" cmpd="sng" algn="ctr">
              <a:solidFill>
                <a:srgbClr val="F79646"/>
              </a:solidFill>
              <a:prstDash val="solid"/>
              <a:round/>
              <a:headEnd type="none" w="med" len="med"/>
              <a:tailEnd type="none" w="med" len="med"/>
            </a:ln>
            <a:effectLst/>
            <a:extLst/>
          </p:spPr>
          <p:txBody>
            <a:bodyPr wrap="none" anchor="ctr" anchorCtr="1"/>
            <a:lstStyle/>
            <a:p>
              <a:pPr algn="ctr">
                <a:defRPr/>
              </a:pPr>
              <a:r>
                <a:rPr lang="en-US" b="1" dirty="0" smtClean="0">
                  <a:solidFill>
                    <a:prstClr val="white"/>
                  </a:solidFill>
                  <a:latin typeface="Arial" panose="020B0604020202020204" pitchFamily="34" charset="0"/>
                  <a:cs typeface="Arial" panose="020B0604020202020204" pitchFamily="34" charset="0"/>
                </a:rPr>
                <a:t>Integrate</a:t>
              </a:r>
              <a:endParaRPr lang="en-US"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90916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56</a:t>
            </a:fld>
            <a:endParaRPr lang="en-US" dirty="0">
              <a:solidFill>
                <a:srgbClr val="17365D">
                  <a:lumMod val="40000"/>
                  <a:lumOff val="60000"/>
                </a:srgbClr>
              </a:solidFill>
            </a:endParaRPr>
          </a:p>
        </p:txBody>
      </p:sp>
      <p:sp>
        <p:nvSpPr>
          <p:cNvPr id="5" name="Rectangle 4"/>
          <p:cNvSpPr/>
          <p:nvPr/>
        </p:nvSpPr>
        <p:spPr>
          <a:xfrm>
            <a:off x="-12841" y="199104"/>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Designing for Breakthrough Innovation</a:t>
            </a:r>
            <a:endParaRPr lang="en-US" sz="3000" b="1" dirty="0">
              <a:solidFill>
                <a:srgbClr val="FFFF99"/>
              </a:solidFill>
              <a:latin typeface="Arial" pitchFamily="34" charset="0"/>
              <a:cs typeface="Arial" pitchFamily="34" charset="0"/>
            </a:endParaRPr>
          </a:p>
        </p:txBody>
      </p:sp>
      <p:grpSp>
        <p:nvGrpSpPr>
          <p:cNvPr id="7" name="Group 6"/>
          <p:cNvGrpSpPr/>
          <p:nvPr/>
        </p:nvGrpSpPr>
        <p:grpSpPr>
          <a:xfrm>
            <a:off x="838200" y="1295400"/>
            <a:ext cx="7391400" cy="5326063"/>
            <a:chOff x="838200" y="2090738"/>
            <a:chExt cx="6858000" cy="4530725"/>
          </a:xfrm>
          <a:solidFill>
            <a:schemeClr val="bg1">
              <a:lumMod val="95000"/>
              <a:lumOff val="5000"/>
            </a:schemeClr>
          </a:solidFill>
        </p:grpSpPr>
        <p:grpSp>
          <p:nvGrpSpPr>
            <p:cNvPr id="8" name="Group 18"/>
            <p:cNvGrpSpPr>
              <a:grpSpLocks/>
            </p:cNvGrpSpPr>
            <p:nvPr/>
          </p:nvGrpSpPr>
          <p:grpSpPr bwMode="auto">
            <a:xfrm>
              <a:off x="1612900" y="4487863"/>
              <a:ext cx="1066800" cy="2133600"/>
              <a:chOff x="1143000" y="3657600"/>
              <a:chExt cx="1066800" cy="2133600"/>
            </a:xfrm>
            <a:grpFill/>
          </p:grpSpPr>
          <p:sp>
            <p:nvSpPr>
              <p:cNvPr id="22" name="Rounded Rectangle 21"/>
              <p:cNvSpPr/>
              <p:nvPr/>
            </p:nvSpPr>
            <p:spPr bwMode="auto">
              <a:xfrm>
                <a:off x="1143000" y="36576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solidFill>
                      <a:prstClr val="white"/>
                    </a:solidFill>
                  </a:rPr>
                  <a:t> </a:t>
                </a:r>
              </a:p>
            </p:txBody>
          </p:sp>
          <p:sp>
            <p:nvSpPr>
              <p:cNvPr id="23" name="TextBox 22"/>
              <p:cNvSpPr txBox="1"/>
              <p:nvPr/>
            </p:nvSpPr>
            <p:spPr>
              <a:xfrm rot="16200000">
                <a:off x="1074224" y="4527465"/>
                <a:ext cx="1204356" cy="342679"/>
              </a:xfrm>
              <a:prstGeom prst="rect">
                <a:avLst/>
              </a:prstGeom>
              <a:grpFill/>
            </p:spPr>
            <p:txBody>
              <a:bodyPr wrap="none">
                <a:spAutoFit/>
              </a:bodyPr>
              <a:lstStyle/>
              <a:p>
                <a:pPr>
                  <a:defRPr/>
                </a:pPr>
                <a:r>
                  <a:rPr lang="en-US" b="1" dirty="0">
                    <a:solidFill>
                      <a:prstClr val="white"/>
                    </a:solidFill>
                    <a:latin typeface="Arial" panose="020B0604020202020204" pitchFamily="34" charset="0"/>
                    <a:cs typeface="Arial" panose="020B0604020202020204" pitchFamily="34" charset="0"/>
                  </a:rPr>
                  <a:t>Leadership</a:t>
                </a:r>
              </a:p>
            </p:txBody>
          </p:sp>
        </p:grpSp>
        <p:grpSp>
          <p:nvGrpSpPr>
            <p:cNvPr id="9" name="Group 17"/>
            <p:cNvGrpSpPr>
              <a:grpSpLocks/>
            </p:cNvGrpSpPr>
            <p:nvPr/>
          </p:nvGrpSpPr>
          <p:grpSpPr bwMode="auto">
            <a:xfrm>
              <a:off x="2679700" y="3871913"/>
              <a:ext cx="1066800" cy="2133600"/>
              <a:chOff x="2348948" y="3426926"/>
              <a:chExt cx="1066800" cy="2133600"/>
            </a:xfrm>
            <a:grpFill/>
          </p:grpSpPr>
          <p:sp>
            <p:nvSpPr>
              <p:cNvPr id="20" name="Rounded Rectangle 19"/>
              <p:cNvSpPr/>
              <p:nvPr/>
            </p:nvSpPr>
            <p:spPr bwMode="auto">
              <a:xfrm>
                <a:off x="2348948" y="3426926"/>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solidFill>
                      <a:prstClr val="white"/>
                    </a:solidFill>
                  </a:rPr>
                  <a:t> </a:t>
                </a:r>
              </a:p>
            </p:txBody>
          </p:sp>
          <p:sp>
            <p:nvSpPr>
              <p:cNvPr id="21" name="TextBox 20"/>
              <p:cNvSpPr txBox="1"/>
              <p:nvPr/>
            </p:nvSpPr>
            <p:spPr>
              <a:xfrm rot="16200000">
                <a:off x="2460169" y="4335880"/>
                <a:ext cx="844358" cy="342679"/>
              </a:xfrm>
              <a:prstGeom prst="rect">
                <a:avLst/>
              </a:prstGeom>
              <a:grpFill/>
            </p:spPr>
            <p:txBody>
              <a:bodyPr wrap="none">
                <a:spAutoFit/>
              </a:bodyPr>
              <a:lstStyle/>
              <a:p>
                <a:pPr>
                  <a:defRPr/>
                </a:pPr>
                <a:r>
                  <a:rPr lang="en-US" b="1" dirty="0">
                    <a:solidFill>
                      <a:prstClr val="white"/>
                    </a:solidFill>
                    <a:latin typeface="Arial" panose="020B0604020202020204" pitchFamily="34" charset="0"/>
                    <a:cs typeface="Arial" panose="020B0604020202020204" pitchFamily="34" charset="0"/>
                  </a:rPr>
                  <a:t>Culture</a:t>
                </a:r>
              </a:p>
            </p:txBody>
          </p:sp>
        </p:grpSp>
        <p:grpSp>
          <p:nvGrpSpPr>
            <p:cNvPr id="10" name="Group 13"/>
            <p:cNvGrpSpPr>
              <a:grpSpLocks/>
            </p:cNvGrpSpPr>
            <p:nvPr/>
          </p:nvGrpSpPr>
          <p:grpSpPr bwMode="auto">
            <a:xfrm>
              <a:off x="4833938" y="2586038"/>
              <a:ext cx="1066800" cy="2133600"/>
              <a:chOff x="3733800" y="3124200"/>
              <a:chExt cx="1066800" cy="2133600"/>
            </a:xfrm>
            <a:grpFill/>
          </p:grpSpPr>
          <p:sp>
            <p:nvSpPr>
              <p:cNvPr id="18" name="Rounded Rectangle 17"/>
              <p:cNvSpPr/>
              <p:nvPr/>
            </p:nvSpPr>
            <p:spPr bwMode="auto">
              <a:xfrm>
                <a:off x="3733800" y="31242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solidFill>
                      <a:prstClr val="white"/>
                    </a:solidFill>
                  </a:rPr>
                  <a:t> </a:t>
                </a:r>
              </a:p>
            </p:txBody>
          </p:sp>
          <p:sp>
            <p:nvSpPr>
              <p:cNvPr id="19" name="TextBox 18"/>
              <p:cNvSpPr txBox="1"/>
              <p:nvPr/>
            </p:nvSpPr>
            <p:spPr>
              <a:xfrm rot="16200000">
                <a:off x="3726905" y="4114067"/>
                <a:ext cx="1117084" cy="342679"/>
              </a:xfrm>
              <a:prstGeom prst="rect">
                <a:avLst/>
              </a:prstGeom>
              <a:grpFill/>
            </p:spPr>
            <p:txBody>
              <a:bodyPr wrap="none">
                <a:spAutoFit/>
              </a:bodyPr>
              <a:lstStyle/>
              <a:p>
                <a:pPr>
                  <a:defRPr/>
                </a:pPr>
                <a:r>
                  <a:rPr lang="en-US" b="1" dirty="0">
                    <a:solidFill>
                      <a:prstClr val="white"/>
                    </a:solidFill>
                    <a:latin typeface="Arial" panose="020B0604020202020204" pitchFamily="34" charset="0"/>
                    <a:cs typeface="Arial" panose="020B0604020202020204" pitchFamily="34" charset="0"/>
                  </a:rPr>
                  <a:t>Incentives</a:t>
                </a:r>
              </a:p>
            </p:txBody>
          </p:sp>
        </p:grpSp>
        <p:grpSp>
          <p:nvGrpSpPr>
            <p:cNvPr id="11" name="Group 19"/>
            <p:cNvGrpSpPr>
              <a:grpSpLocks/>
            </p:cNvGrpSpPr>
            <p:nvPr/>
          </p:nvGrpSpPr>
          <p:grpSpPr bwMode="auto">
            <a:xfrm>
              <a:off x="5900738" y="2090738"/>
              <a:ext cx="1066800" cy="2133600"/>
              <a:chOff x="5029200" y="2794716"/>
              <a:chExt cx="1066800" cy="2133600"/>
            </a:xfrm>
            <a:grpFill/>
          </p:grpSpPr>
          <p:sp>
            <p:nvSpPr>
              <p:cNvPr id="16" name="Rounded Rectangle 15"/>
              <p:cNvSpPr/>
              <p:nvPr/>
            </p:nvSpPr>
            <p:spPr bwMode="auto">
              <a:xfrm>
                <a:off x="5029200" y="2794716"/>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solidFill>
                      <a:prstClr val="white"/>
                    </a:solidFill>
                  </a:rPr>
                  <a:t> </a:t>
                </a:r>
              </a:p>
            </p:txBody>
          </p:sp>
          <p:sp>
            <p:nvSpPr>
              <p:cNvPr id="17" name="TextBox 16"/>
              <p:cNvSpPr txBox="1"/>
              <p:nvPr/>
            </p:nvSpPr>
            <p:spPr>
              <a:xfrm rot="16200000">
                <a:off x="4884059" y="3745894"/>
                <a:ext cx="1357082" cy="599689"/>
              </a:xfrm>
              <a:prstGeom prst="rect">
                <a:avLst/>
              </a:prstGeom>
              <a:grpFill/>
            </p:spPr>
            <p:txBody>
              <a:bodyPr wrap="none">
                <a:spAutoFit/>
              </a:bodyPr>
              <a:lstStyle/>
              <a:p>
                <a:pPr>
                  <a:defRPr/>
                </a:pPr>
                <a:r>
                  <a:rPr lang="en-US" b="1" dirty="0">
                    <a:solidFill>
                      <a:prstClr val="white"/>
                    </a:solidFill>
                    <a:latin typeface="Arial" panose="020B0604020202020204" pitchFamily="34" charset="0"/>
                    <a:cs typeface="Arial" panose="020B0604020202020204" pitchFamily="34" charset="0"/>
                  </a:rPr>
                  <a:t>Management</a:t>
                </a:r>
              </a:p>
              <a:p>
                <a:pPr algn="ctr">
                  <a:defRPr/>
                </a:pPr>
                <a:r>
                  <a:rPr lang="en-US" b="1" dirty="0">
                    <a:solidFill>
                      <a:prstClr val="white"/>
                    </a:solidFill>
                    <a:latin typeface="Arial" panose="020B0604020202020204" pitchFamily="34" charset="0"/>
                    <a:cs typeface="Arial" panose="020B0604020202020204" pitchFamily="34" charset="0"/>
                  </a:rPr>
                  <a:t>systems</a:t>
                </a:r>
              </a:p>
            </p:txBody>
          </p:sp>
        </p:grpSp>
        <p:grpSp>
          <p:nvGrpSpPr>
            <p:cNvPr id="12" name="Group 14"/>
            <p:cNvGrpSpPr>
              <a:grpSpLocks/>
            </p:cNvGrpSpPr>
            <p:nvPr/>
          </p:nvGrpSpPr>
          <p:grpSpPr bwMode="auto">
            <a:xfrm>
              <a:off x="3749675" y="3222625"/>
              <a:ext cx="1066800" cy="2133600"/>
              <a:chOff x="3733800" y="3124200"/>
              <a:chExt cx="1066800" cy="2133600"/>
            </a:xfrm>
            <a:grpFill/>
          </p:grpSpPr>
          <p:sp>
            <p:nvSpPr>
              <p:cNvPr id="14" name="Rounded Rectangle 13"/>
              <p:cNvSpPr/>
              <p:nvPr/>
            </p:nvSpPr>
            <p:spPr bwMode="auto">
              <a:xfrm>
                <a:off x="3733800" y="3124200"/>
                <a:ext cx="1066800" cy="2133600"/>
              </a:xfrm>
              <a:prstGeom prst="roundRect">
                <a:avLst/>
              </a:prstGeom>
              <a:grpFill/>
              <a:ln w="9525" cap="flat" cmpd="sng" algn="ctr">
                <a:solidFill>
                  <a:srgbClr val="F79646"/>
                </a:solid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txBody>
              <a:bodyPr wrap="none"/>
              <a:lstStyle/>
              <a:p>
                <a:pPr>
                  <a:defRPr/>
                </a:pPr>
                <a:r>
                  <a:rPr lang="en-US" dirty="0">
                    <a:solidFill>
                      <a:prstClr val="white"/>
                    </a:solidFill>
                  </a:rPr>
                  <a:t> </a:t>
                </a:r>
              </a:p>
            </p:txBody>
          </p:sp>
          <p:sp>
            <p:nvSpPr>
              <p:cNvPr id="15" name="TextBox 14"/>
              <p:cNvSpPr txBox="1"/>
              <p:nvPr/>
            </p:nvSpPr>
            <p:spPr>
              <a:xfrm rot="16200000">
                <a:off x="3725020" y="3976526"/>
                <a:ext cx="1084357" cy="599689"/>
              </a:xfrm>
              <a:prstGeom prst="rect">
                <a:avLst/>
              </a:prstGeom>
              <a:grpFill/>
            </p:spPr>
            <p:txBody>
              <a:bodyPr wrap="none">
                <a:spAutoFit/>
              </a:bodyPr>
              <a:lstStyle/>
              <a:p>
                <a:pPr>
                  <a:defRPr/>
                </a:pPr>
                <a:r>
                  <a:rPr lang="en-US" b="1" dirty="0">
                    <a:solidFill>
                      <a:prstClr val="white"/>
                    </a:solidFill>
                    <a:latin typeface="Arial" panose="020B0604020202020204" pitchFamily="34" charset="0"/>
                    <a:cs typeface="Arial" panose="020B0604020202020204" pitchFamily="34" charset="0"/>
                  </a:rPr>
                  <a:t>Business </a:t>
                </a:r>
              </a:p>
              <a:p>
                <a:pPr algn="ctr">
                  <a:defRPr/>
                </a:pPr>
                <a:r>
                  <a:rPr lang="en-US" b="1" dirty="0">
                    <a:solidFill>
                      <a:prstClr val="white"/>
                    </a:solidFill>
                    <a:latin typeface="Arial" panose="020B0604020202020204" pitchFamily="34" charset="0"/>
                    <a:cs typeface="Arial" panose="020B0604020202020204" pitchFamily="34" charset="0"/>
                  </a:rPr>
                  <a:t>strategy</a:t>
                </a:r>
              </a:p>
            </p:txBody>
          </p:sp>
        </p:grpSp>
        <p:sp>
          <p:nvSpPr>
            <p:cNvPr id="13" name="Rounded Rectangle 12"/>
            <p:cNvSpPr/>
            <p:nvPr/>
          </p:nvSpPr>
          <p:spPr bwMode="auto">
            <a:xfrm>
              <a:off x="838200" y="2438400"/>
              <a:ext cx="6858000" cy="1295400"/>
            </a:xfrm>
            <a:prstGeom prst="roundRect">
              <a:avLst/>
            </a:prstGeom>
            <a:grpFill/>
            <a:ln w="9525" cap="flat" cmpd="sng" algn="ctr">
              <a:solidFill>
                <a:srgbClr val="F79646"/>
              </a:solidFill>
              <a:prstDash val="solid"/>
              <a:round/>
              <a:headEnd type="none" w="med" len="med"/>
              <a:tailEnd type="none" w="med" len="med"/>
            </a:ln>
            <a:effectLst>
              <a:outerShdw dist="35921" dir="2700000" algn="ctr" rotWithShape="0">
                <a:schemeClr val="bg2"/>
              </a:outerShdw>
              <a:softEdge rad="127000"/>
            </a:effectLst>
            <a:scene3d>
              <a:camera prst="isometricTopUp"/>
              <a:lightRig rig="soft" dir="t">
                <a:rot lat="0" lon="0" rev="0"/>
              </a:lightRig>
            </a:scene3d>
            <a:sp3d prstMaterial="translucentPowder">
              <a:bevelT w="203200" h="50800"/>
            </a:sp3d>
            <a:extLst/>
          </p:spPr>
          <p:txBody>
            <a:bodyPr wrap="none"/>
            <a:lstStyle/>
            <a:p>
              <a:pPr algn="ctr">
                <a:defRPr/>
              </a:pPr>
              <a:endParaRPr lang="en-US" dirty="0">
                <a:solidFill>
                  <a:prstClr val="white"/>
                </a:solidFill>
              </a:endParaRPr>
            </a:p>
            <a:p>
              <a:pPr algn="ctr">
                <a:defRPr/>
              </a:pPr>
              <a:r>
                <a:rPr lang="en-US" b="1" dirty="0" smtClean="0">
                  <a:solidFill>
                    <a:prstClr val="white"/>
                  </a:solidFill>
                </a:rPr>
                <a:t>Breakthrough innovation</a:t>
              </a:r>
            </a:p>
            <a:p>
              <a:pPr algn="ctr">
                <a:defRPr/>
              </a:pPr>
              <a:endParaRPr lang="en-US" b="1" dirty="0">
                <a:solidFill>
                  <a:prstClr val="white"/>
                </a:solidFill>
              </a:endParaRPr>
            </a:p>
          </p:txBody>
        </p:sp>
      </p:grpSp>
    </p:spTree>
    <p:extLst>
      <p:ext uri="{BB962C8B-B14F-4D97-AF65-F5344CB8AC3E}">
        <p14:creationId xmlns:p14="http://schemas.microsoft.com/office/powerpoint/2010/main" val="1672940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86C9A7-D5B0-4415-B1B5-82932A135D18}" type="slidenum">
              <a:rPr lang="en-US" smtClean="0">
                <a:solidFill>
                  <a:srgbClr val="17365D">
                    <a:lumMod val="40000"/>
                    <a:lumOff val="60000"/>
                  </a:srgbClr>
                </a:solidFill>
              </a:rPr>
              <a:pPr/>
              <a:t>57</a:t>
            </a:fld>
            <a:endParaRPr lang="en-US" dirty="0">
              <a:solidFill>
                <a:srgbClr val="17365D">
                  <a:lumMod val="40000"/>
                  <a:lumOff val="60000"/>
                </a:srgbClr>
              </a:solidFill>
            </a:endParaRPr>
          </a:p>
        </p:txBody>
      </p:sp>
      <p:sp>
        <p:nvSpPr>
          <p:cNvPr id="6" name="Rectangle 5"/>
          <p:cNvSpPr/>
          <p:nvPr/>
        </p:nvSpPr>
        <p:spPr>
          <a:xfrm>
            <a:off x="-12841" y="7375"/>
            <a:ext cx="9144000" cy="553998"/>
          </a:xfrm>
          <a:prstGeom prst="rect">
            <a:avLst/>
          </a:prstGeom>
        </p:spPr>
        <p:txBody>
          <a:bodyPr wrap="square">
            <a:spAutoFit/>
          </a:bodyPr>
          <a:lstStyle/>
          <a:p>
            <a:pPr algn="ctr"/>
            <a:r>
              <a:rPr lang="en-US" sz="3000" b="1" dirty="0" smtClean="0">
                <a:solidFill>
                  <a:srgbClr val="FFFF99"/>
                </a:solidFill>
                <a:latin typeface="Arial" pitchFamily="34" charset="0"/>
                <a:cs typeface="Arial" pitchFamily="34" charset="0"/>
              </a:rPr>
              <a:t>The Startup Corporation</a:t>
            </a:r>
            <a:endParaRPr lang="en-US" sz="3000" b="1" dirty="0">
              <a:solidFill>
                <a:srgbClr val="FFFF99"/>
              </a:solidFill>
              <a:latin typeface="Arial" pitchFamily="34" charset="0"/>
              <a:cs typeface="Arial" pitchFamily="34" charset="0"/>
            </a:endParaRPr>
          </a:p>
        </p:txBody>
      </p:sp>
      <p:grpSp>
        <p:nvGrpSpPr>
          <p:cNvPr id="11" name="Group 10"/>
          <p:cNvGrpSpPr/>
          <p:nvPr/>
        </p:nvGrpSpPr>
        <p:grpSpPr>
          <a:xfrm>
            <a:off x="444358" y="762000"/>
            <a:ext cx="8471041" cy="5722137"/>
            <a:chOff x="609599" y="570689"/>
            <a:chExt cx="8471041" cy="5722137"/>
          </a:xfrm>
        </p:grpSpPr>
        <p:grpSp>
          <p:nvGrpSpPr>
            <p:cNvPr id="2" name="Group 1"/>
            <p:cNvGrpSpPr/>
            <p:nvPr/>
          </p:nvGrpSpPr>
          <p:grpSpPr>
            <a:xfrm>
              <a:off x="609599" y="570689"/>
              <a:ext cx="8471041" cy="5722137"/>
              <a:chOff x="609599" y="570689"/>
              <a:chExt cx="8471041" cy="5722137"/>
            </a:xfrm>
          </p:grpSpPr>
          <p:sp>
            <p:nvSpPr>
              <p:cNvPr id="7" name="Rectangle 6"/>
              <p:cNvSpPr/>
              <p:nvPr/>
            </p:nvSpPr>
            <p:spPr bwMode="auto">
              <a:xfrm>
                <a:off x="609599" y="2814951"/>
                <a:ext cx="6947042" cy="3477875"/>
              </a:xfrm>
              <a:prstGeom prst="rect">
                <a:avLst/>
              </a:prstGeom>
              <a:noFill/>
              <a:ln w="28575" cap="flat" cmpd="sng" algn="ctr">
                <a:solidFill>
                  <a:srgbClr val="F79646"/>
                </a:solidFill>
                <a:prstDash val="solid"/>
                <a:round/>
                <a:headEnd type="none" w="med" len="med"/>
                <a:tailEnd type="none" w="med" len="med"/>
              </a:ln>
              <a:effectLst/>
              <a:extLst/>
            </p:spPr>
            <p:txBody>
              <a:bodyPr wrap="none"/>
              <a:lstStyle/>
              <a:p>
                <a:pPr>
                  <a:defRPr/>
                </a:pPr>
                <a:endParaRPr lang="en-US" dirty="0">
                  <a:solidFill>
                    <a:prstClr val="white"/>
                  </a:solidFill>
                </a:endParaRPr>
              </a:p>
            </p:txBody>
          </p:sp>
          <p:sp>
            <p:nvSpPr>
              <p:cNvPr id="8" name="Rectangle 7"/>
              <p:cNvSpPr/>
              <p:nvPr/>
            </p:nvSpPr>
            <p:spPr bwMode="auto">
              <a:xfrm>
                <a:off x="3746641" y="570689"/>
                <a:ext cx="5333999" cy="4648200"/>
              </a:xfrm>
              <a:prstGeom prst="rect">
                <a:avLst/>
              </a:prstGeom>
              <a:noFill/>
              <a:ln w="28575" cap="flat" cmpd="sng" algn="ctr">
                <a:solidFill>
                  <a:srgbClr val="F79646"/>
                </a:solidFill>
                <a:prstDash val="solid"/>
                <a:round/>
                <a:headEnd type="none" w="med" len="med"/>
                <a:tailEnd type="none" w="med" len="med"/>
              </a:ln>
              <a:effectLst/>
              <a:extLst/>
            </p:spPr>
            <p:txBody>
              <a:bodyPr wrap="none"/>
              <a:lstStyle/>
              <a:p>
                <a:pPr>
                  <a:defRPr/>
                </a:pPr>
                <a:endParaRPr lang="en-US" dirty="0">
                  <a:solidFill>
                    <a:prstClr val="white"/>
                  </a:solidFill>
                </a:endParaRPr>
              </a:p>
            </p:txBody>
          </p:sp>
        </p:grpSp>
        <p:sp>
          <p:nvSpPr>
            <p:cNvPr id="3" name="TextBox 2"/>
            <p:cNvSpPr txBox="1"/>
            <p:nvPr/>
          </p:nvSpPr>
          <p:spPr>
            <a:xfrm>
              <a:off x="4058539" y="570689"/>
              <a:ext cx="4036142" cy="2062103"/>
            </a:xfrm>
            <a:prstGeom prst="rect">
              <a:avLst/>
            </a:prstGeom>
            <a:noFill/>
          </p:spPr>
          <p:txBody>
            <a:bodyPr wrap="square" rtlCol="0">
              <a:spAutoFit/>
            </a:bodyPr>
            <a:lstStyle/>
            <a:p>
              <a:r>
                <a:rPr lang="en-US" sz="2000" b="1" dirty="0" smtClean="0">
                  <a:solidFill>
                    <a:prstClr val="white"/>
                  </a:solidFill>
                  <a:latin typeface="Arial" panose="020B0604020202020204" pitchFamily="34" charset="0"/>
                  <a:cs typeface="Arial" panose="020B0604020202020204" pitchFamily="34" charset="0"/>
                </a:rPr>
                <a:t>Established organization</a:t>
              </a:r>
            </a:p>
            <a:p>
              <a:endParaRPr lang="en-US" b="1" dirty="0">
                <a:solidFill>
                  <a:prstClr val="white"/>
                </a:solidFill>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Execution of current strategy</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Operational excellence</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Incremental innovation through continuous progress and emergent improvements</a:t>
              </a:r>
              <a:endParaRPr lang="en-US" b="1" dirty="0">
                <a:solidFill>
                  <a:prstClr val="white"/>
                </a:solidFill>
                <a:latin typeface="Arial" panose="020B0604020202020204" pitchFamily="34" charset="0"/>
                <a:cs typeface="Arial" panose="020B0604020202020204" pitchFamily="34" charset="0"/>
              </a:endParaRPr>
            </a:p>
          </p:txBody>
        </p:sp>
        <p:sp>
          <p:nvSpPr>
            <p:cNvPr id="9" name="TextBox 8"/>
            <p:cNvSpPr txBox="1"/>
            <p:nvPr/>
          </p:nvSpPr>
          <p:spPr>
            <a:xfrm>
              <a:off x="639096" y="2814951"/>
              <a:ext cx="3387214" cy="2893100"/>
            </a:xfrm>
            <a:prstGeom prst="rect">
              <a:avLst/>
            </a:prstGeom>
            <a:noFill/>
          </p:spPr>
          <p:txBody>
            <a:bodyPr wrap="square" rtlCol="0">
              <a:spAutoFit/>
            </a:bodyPr>
            <a:lstStyle/>
            <a:p>
              <a:r>
                <a:rPr lang="en-US" sz="2000" b="1" dirty="0" smtClean="0">
                  <a:solidFill>
                    <a:prstClr val="white"/>
                  </a:solidFill>
                  <a:latin typeface="Arial" panose="020B0604020202020204" pitchFamily="34" charset="0"/>
                  <a:cs typeface="Arial" panose="020B0604020202020204" pitchFamily="34" charset="0"/>
                </a:rPr>
                <a:t>Startup Corporation</a:t>
              </a:r>
            </a:p>
            <a:p>
              <a:endParaRPr lang="en-US" b="1" dirty="0" smtClean="0">
                <a:solidFill>
                  <a:prstClr val="white"/>
                </a:solidFill>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Inspire ideas</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Attract from outside</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Combine ideas and resources</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Learn through discovery</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Leverage established organization</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Integrate to capture value</a:t>
              </a:r>
              <a:endParaRPr lang="en-US" b="1" dirty="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4041057" y="2807577"/>
              <a:ext cx="3515583" cy="1785104"/>
            </a:xfrm>
            <a:prstGeom prst="rect">
              <a:avLst/>
            </a:prstGeom>
            <a:noFill/>
          </p:spPr>
          <p:txBody>
            <a:bodyPr wrap="square" rtlCol="0">
              <a:spAutoFit/>
            </a:bodyPr>
            <a:lstStyle/>
            <a:p>
              <a:pPr>
                <a:buClr>
                  <a:srgbClr val="F79646"/>
                </a:buClr>
              </a:pPr>
              <a:r>
                <a:rPr lang="en-US" sz="2000" b="1" dirty="0" smtClean="0">
                  <a:solidFill>
                    <a:prstClr val="white"/>
                  </a:solidFill>
                  <a:latin typeface="Arial" panose="020B0604020202020204" pitchFamily="34" charset="0"/>
                  <a:cs typeface="Arial" panose="020B0604020202020204" pitchFamily="34" charset="0"/>
                </a:rPr>
                <a:t>Culture of discovery</a:t>
              </a:r>
            </a:p>
            <a:p>
              <a:pPr>
                <a:buClr>
                  <a:srgbClr val="F79646"/>
                </a:buClr>
              </a:pPr>
              <a:endParaRPr lang="en-US" b="1" dirty="0" smtClean="0">
                <a:solidFill>
                  <a:prstClr val="white"/>
                </a:solidFill>
                <a:latin typeface="Arial" panose="020B0604020202020204" pitchFamily="34" charset="0"/>
                <a:cs typeface="Arial" panose="020B0604020202020204" pitchFamily="34" charset="0"/>
              </a:endParaRP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Trusting leadership</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Incentives for innovation</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Innovation strategy</a:t>
              </a:r>
            </a:p>
            <a:p>
              <a:pPr marL="285750" indent="-285750">
                <a:buClr>
                  <a:srgbClr val="F79646"/>
                </a:buClr>
                <a:buSzPct val="80000"/>
                <a:buFont typeface="Wingdings" panose="05000000000000000000" pitchFamily="2" charset="2"/>
                <a:buChar char="t"/>
              </a:pPr>
              <a:r>
                <a:rPr lang="en-US" b="1" dirty="0" smtClean="0">
                  <a:solidFill>
                    <a:prstClr val="white"/>
                  </a:solidFill>
                  <a:latin typeface="Arial" panose="020B0604020202020204" pitchFamily="34" charset="0"/>
                  <a:cs typeface="Arial" panose="020B0604020202020204" pitchFamily="34" charset="0"/>
                </a:rPr>
                <a:t>Innovation systems</a:t>
              </a:r>
              <a:endParaRPr lang="en-US"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5001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7369" y="666750"/>
            <a:ext cx="5522119"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886C9A7-D5B0-4415-B1B5-82932A135D18}" type="slidenum">
              <a:rPr lang="en-US" smtClean="0"/>
              <a:pPr/>
              <a:t>6</a:t>
            </a:fld>
            <a:endParaRPr lang="en-US" dirty="0"/>
          </a:p>
        </p:txBody>
      </p:sp>
    </p:spTree>
    <p:extLst>
      <p:ext uri="{BB962C8B-B14F-4D97-AF65-F5344CB8AC3E}">
        <p14:creationId xmlns:p14="http://schemas.microsoft.com/office/powerpoint/2010/main" val="263954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1687" y="609600"/>
            <a:ext cx="5007769" cy="564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886C9A7-D5B0-4415-B1B5-82932A135D18}" type="slidenum">
              <a:rPr lang="en-US" smtClean="0"/>
              <a:pPr/>
              <a:t>7</a:t>
            </a:fld>
            <a:endParaRPr lang="en-US" dirty="0"/>
          </a:p>
        </p:txBody>
      </p:sp>
    </p:spTree>
    <p:extLst>
      <p:ext uri="{BB962C8B-B14F-4D97-AF65-F5344CB8AC3E}">
        <p14:creationId xmlns:p14="http://schemas.microsoft.com/office/powerpoint/2010/main" val="410423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0" y="914401"/>
            <a:ext cx="5722144" cy="503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886C9A7-D5B0-4415-B1B5-82932A135D18}" type="slidenum">
              <a:rPr lang="en-US" smtClean="0"/>
              <a:pPr/>
              <a:t>8</a:t>
            </a:fld>
            <a:endParaRPr lang="en-US" dirty="0"/>
          </a:p>
        </p:txBody>
      </p:sp>
    </p:spTree>
    <p:extLst>
      <p:ext uri="{BB962C8B-B14F-4D97-AF65-F5344CB8AC3E}">
        <p14:creationId xmlns:p14="http://schemas.microsoft.com/office/powerpoint/2010/main" val="204781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1644" y="714375"/>
            <a:ext cx="570339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886C9A7-D5B0-4415-B1B5-82932A135D18}" type="slidenum">
              <a:rPr lang="en-US" smtClean="0"/>
              <a:pPr/>
              <a:t>9</a:t>
            </a:fld>
            <a:endParaRPr lang="en-US" dirty="0"/>
          </a:p>
        </p:txBody>
      </p:sp>
    </p:spTree>
    <p:extLst>
      <p:ext uri="{BB962C8B-B14F-4D97-AF65-F5344CB8AC3E}">
        <p14:creationId xmlns:p14="http://schemas.microsoft.com/office/powerpoint/2010/main" val="67384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ysClr val="windowText" lastClr="000000"/>
      </a:dk1>
      <a:lt1>
        <a:sysClr val="window" lastClr="FFFFFF"/>
      </a:lt1>
      <a:dk2>
        <a:srgbClr val="17365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16703</TotalTime>
  <Words>1648</Words>
  <Application>Microsoft Office PowerPoint</Application>
  <PresentationFormat>On-screen Show (4:3)</PresentationFormat>
  <Paragraphs>405</Paragraphs>
  <Slides>57</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Arial Unicode MS</vt:lpstr>
      <vt:lpstr>ＭＳ Ｐゴシック</vt:lpstr>
      <vt:lpstr>Arial</vt:lpstr>
      <vt:lpstr>Book Antiqua</vt:lpstr>
      <vt:lpstr>Calibri</vt:lpstr>
      <vt:lpstr>Gill Sans</vt:lpstr>
      <vt:lpstr>Monotype Sorts</vt:lpstr>
      <vt:lpstr>Myriad Set Medium</vt:lpstr>
      <vt:lpstr>Myriad Set Semibold</vt:lpstr>
      <vt:lpstr>Myriad Set Text</vt:lpstr>
      <vt:lpstr>Times New Roman</vt:lpstr>
      <vt:lpstr>Verdana</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France 2015</dc:title>
  <dc:creator>mrd2</dc:creator>
  <cp:lastModifiedBy>Marc Epstein</cp:lastModifiedBy>
  <cp:revision>810</cp:revision>
  <cp:lastPrinted>2015-08-31T16:54:08Z</cp:lastPrinted>
  <dcterms:created xsi:type="dcterms:W3CDTF">2012-03-28T15:33:35Z</dcterms:created>
  <dcterms:modified xsi:type="dcterms:W3CDTF">2015-08-31T17:02:34Z</dcterms:modified>
</cp:coreProperties>
</file>